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6" r:id="rId6"/>
    <p:sldId id="258" r:id="rId7"/>
    <p:sldId id="261" r:id="rId8"/>
    <p:sldId id="259" r:id="rId9"/>
    <p:sldId id="260" r:id="rId10"/>
    <p:sldId id="270" r:id="rId11"/>
    <p:sldId id="262" r:id="rId12"/>
    <p:sldId id="264" r:id="rId13"/>
    <p:sldId id="263" r:id="rId14"/>
    <p:sldId id="265" r:id="rId15"/>
    <p:sldId id="268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E2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25510D-770D-4ADC-9F13-2C80C706777A}" v="473" dt="2021-01-19T18:07:33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D4443-2B61-492B-A347-19EF08555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1B951-BADE-4063-88E2-1C595DB48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DC3EF-2A1A-43FC-B97B-FD8F81205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53A4-B53F-4E60-9D22-B618B3ADDED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71FE0-12DC-4CC2-B24F-71A1F2BE0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598FA-843F-49C4-91F7-71A6FE858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6A03-A795-47BD-8011-BBADD1F0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23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CF88-78E7-4F54-AF79-C0CB2AD37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008692-ACE5-4A43-B9A7-7B3CE627E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2068E-EDC3-4642-9CB5-B2A56C19F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53A4-B53F-4E60-9D22-B618B3ADDED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5B08C-4BB7-41FA-B008-52EF439C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9B327-F4F8-4A67-BDBA-4CD275526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6A03-A795-47BD-8011-BBADD1F0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13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6CD2E8-FE7F-4890-83BF-D7F2EE037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562E80-066B-4A09-8CC1-6D11578B5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DBCD3-CE54-47C7-8935-F639A2F1C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53A4-B53F-4E60-9D22-B618B3ADDED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F4062-B743-4DFC-A860-8B45C2FA6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B6BE6-B8BB-40A4-B1B5-BD831FD9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6A03-A795-47BD-8011-BBADD1F0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33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DECA-151C-472A-88F6-C8504A23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A55E6-3B42-4C26-858E-3CA7CA0B6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FA5BD-B281-4EE7-8FEF-DA761B5E2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53A4-B53F-4E60-9D22-B618B3ADDED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7DA23-4565-484F-A788-32E415569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69345-8EA3-4032-BA97-96B6F9AB5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6A03-A795-47BD-8011-BBADD1F0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05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8E9C-3DB8-4DC5-A252-A91DF17CC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C37B3-4643-4F04-806D-D42ACA639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8074E-7817-4396-A43A-BC9499287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53A4-B53F-4E60-9D22-B618B3ADDED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9E462-626B-4127-9CFD-4879E01C7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E5A21-15EC-4ADB-9009-5A1ECC429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6A03-A795-47BD-8011-BBADD1F0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44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E6639-F297-4720-868A-00B06BFA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1A568-822B-4A3B-9127-FFBD17FFB9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59FE7-2695-42F5-A258-7D543A0BFC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B1545B-A764-4ADF-ACD9-D40BF6B5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53A4-B53F-4E60-9D22-B618B3ADDED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2EEE55-F8CA-4008-902C-5F7EA51F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D3A4A-D692-4423-AF2A-FEC95398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6A03-A795-47BD-8011-BBADD1F0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4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12B09-180E-452D-9290-33556CAC9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FBE6C-8F35-4570-B9B4-CABC55066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EE8A46-EB91-4D9A-ADAC-2F660CEBD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BB0DE6-9B95-437E-A14A-D87BE3008A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45E1B3-9D88-4194-AF51-99312F2746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8255DC-6BBF-449D-84B6-F585951FB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53A4-B53F-4E60-9D22-B618B3ADDED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33924F-ACB7-47B6-91C7-F3A14E026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47C2F4-55A6-4E8C-B4CB-24E6E4482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6A03-A795-47BD-8011-BBADD1F0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85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D0A89-CE87-458F-8BB1-D512940A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0207C9-25C3-4941-B687-61987416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53A4-B53F-4E60-9D22-B618B3ADDED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C7AA7D-FC03-4946-9288-72D07E1A5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C8C07-CFF2-4BB7-BA8E-F582B4C3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6A03-A795-47BD-8011-BBADD1F0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05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FD15B3-FAB8-4B98-B375-FF63C375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53A4-B53F-4E60-9D22-B618B3ADDED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00ACC-F3F9-4F0F-8583-CB492332F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E60CC-EA5C-4D51-8839-01993DA68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6A03-A795-47BD-8011-BBADD1F0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60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1A3BB-EB26-4158-B985-BF0905868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DA6B0-3353-4B63-837E-391D6EC66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E05A3-95D6-4B9D-90FB-838A0C89E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828C6-31F4-4804-B054-8BF0085B4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53A4-B53F-4E60-9D22-B618B3ADDED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9F32-5D99-473E-AF3E-693A0BA63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6D1DD-E3BE-42F7-9225-1F4037CDD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6A03-A795-47BD-8011-BBADD1F0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4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F55AC-D748-4F95-8CE8-74722EF0B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25AF35-919A-4A0E-AF1D-F75591ECE7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738BE-B45A-4C75-8C0B-90888FFAD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018F4-061B-4FDC-9661-FC730E26B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53A4-B53F-4E60-9D22-B618B3ADDED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831AA-2F06-4E85-98FE-5006D3BAF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2A781-8871-446A-AAC4-1FA8DB6D0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6A03-A795-47BD-8011-BBADD1F0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32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16A212-C937-4A0F-AB8F-0C8F6766A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7383D-90EA-4E09-BAA2-830FE3FE7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8EDBD-72A1-4145-B6E5-E7764CE05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453A4-B53F-4E60-9D22-B618B3ADDED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2765D-2684-4CE6-9389-C916115724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93BA1-3144-4D9B-83EF-B19AD3937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E6A03-A795-47BD-8011-BBADD1F0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97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974FC9-155C-46AB-9846-C8C19F27CDFB}"/>
              </a:ext>
            </a:extLst>
          </p:cNvPr>
          <p:cNvSpPr txBox="1"/>
          <p:nvPr/>
        </p:nvSpPr>
        <p:spPr>
          <a:xfrm>
            <a:off x="1377244" y="767644"/>
            <a:ext cx="943751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200" b="1" dirty="0">
                <a:latin typeface="Calibri"/>
                <a:ea typeface="Source Sans Pro Black"/>
                <a:cs typeface="Times New Roman"/>
              </a:rPr>
              <a:t>All for one </a:t>
            </a:r>
            <a:r>
              <a:rPr lang="en-US" sz="7200" b="1" dirty="0" err="1">
                <a:latin typeface="Calibri"/>
                <a:ea typeface="Source Sans Pro Black"/>
                <a:cs typeface="Times New Roman"/>
              </a:rPr>
              <a:t>one</a:t>
            </a:r>
            <a:r>
              <a:rPr lang="en-US" sz="7200" b="1" dirty="0">
                <a:latin typeface="Calibri"/>
                <a:ea typeface="Source Sans Pro Black"/>
                <a:cs typeface="Times New Roman"/>
              </a:rPr>
              <a:t> for 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F093B-8A7F-458F-8FB4-7AA07D9DC18D}"/>
              </a:ext>
            </a:extLst>
          </p:cNvPr>
          <p:cNvSpPr txBox="1"/>
          <p:nvPr/>
        </p:nvSpPr>
        <p:spPr>
          <a:xfrm>
            <a:off x="1377244" y="2463800"/>
            <a:ext cx="94375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 Light"/>
                <a:cs typeface="Calibri Light"/>
              </a:rPr>
              <a:t>Author: Bamshad Shirmohammadi</a:t>
            </a:r>
          </a:p>
          <a:p>
            <a:r>
              <a:rPr lang="en-US" sz="3200" dirty="0">
                <a:latin typeface="Calibri Light"/>
                <a:cs typeface="Calibri Light"/>
              </a:rPr>
              <a:t>Supervisor: Professor </a:t>
            </a:r>
            <a:r>
              <a:rPr lang="en-US" sz="3200" dirty="0" err="1">
                <a:latin typeface="Calibri Light"/>
                <a:cs typeface="Calibri Light"/>
              </a:rPr>
              <a:t>Arend</a:t>
            </a:r>
            <a:r>
              <a:rPr lang="en-US" sz="3200" dirty="0">
                <a:latin typeface="Calibri Light"/>
                <a:cs typeface="Calibri Light"/>
              </a:rPr>
              <a:t> Hintze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14F5E-E713-49D7-89B5-E30C5313479B}"/>
              </a:ext>
            </a:extLst>
          </p:cNvPr>
          <p:cNvSpPr txBox="1"/>
          <p:nvPr/>
        </p:nvSpPr>
        <p:spPr>
          <a:xfrm>
            <a:off x="1377244" y="3990342"/>
            <a:ext cx="7507112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i="1" u="sng" dirty="0">
                <a:latin typeface="Calibri"/>
                <a:cs typeface="Times New Roman"/>
              </a:rPr>
              <a:t>Genetic algorithm </a:t>
            </a:r>
            <a:r>
              <a:rPr lang="en-US" sz="2800" dirty="0">
                <a:latin typeface="Calibri"/>
                <a:cs typeface="Times New Roman"/>
              </a:rPr>
              <a:t>using different </a:t>
            </a:r>
            <a:r>
              <a:rPr lang="en-US" sz="2800" i="1" u="sng" dirty="0">
                <a:latin typeface="Calibri"/>
                <a:cs typeface="Times New Roman"/>
              </a:rPr>
              <a:t>objective functions</a:t>
            </a:r>
            <a:r>
              <a:rPr lang="en-US" sz="2800" dirty="0">
                <a:latin typeface="Calibri"/>
                <a:cs typeface="Times New Roman"/>
              </a:rPr>
              <a:t> training virtual </a:t>
            </a:r>
            <a:r>
              <a:rPr lang="en-US" sz="2800" i="1" u="sng" dirty="0">
                <a:latin typeface="Calibri"/>
                <a:cs typeface="Times New Roman"/>
              </a:rPr>
              <a:t>artificial intelligent agents</a:t>
            </a:r>
            <a:r>
              <a:rPr lang="en-US" sz="2800" dirty="0">
                <a:latin typeface="Calibri"/>
                <a:cs typeface="Times New Roman"/>
              </a:rPr>
              <a:t>, performed </a:t>
            </a:r>
            <a:r>
              <a:rPr lang="en-US" sz="2800" i="1" u="sng" dirty="0">
                <a:latin typeface="Calibri"/>
                <a:cs typeface="Times New Roman"/>
              </a:rPr>
              <a:t>data analysis</a:t>
            </a:r>
            <a:r>
              <a:rPr lang="en-US" sz="2800" dirty="0">
                <a:latin typeface="Calibri"/>
                <a:cs typeface="Times New Roman"/>
              </a:rPr>
              <a:t>, tested which objective function optimizes </a:t>
            </a:r>
            <a:r>
              <a:rPr lang="en-US" sz="2800" i="1" u="sng" dirty="0">
                <a:latin typeface="Calibri"/>
                <a:cs typeface="Times New Roman"/>
              </a:rPr>
              <a:t>individual and cooperative behavior</a:t>
            </a:r>
            <a:r>
              <a:rPr lang="en-US" sz="2800" dirty="0">
                <a:latin typeface="Calibri"/>
                <a:cs typeface="Times New Roman"/>
              </a:rPr>
              <a:t> the best.  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150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13BA32-614A-44FB-BD7F-C28DC8F43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995905"/>
              </p:ext>
            </p:extLst>
          </p:nvPr>
        </p:nvGraphicFramePr>
        <p:xfrm>
          <a:off x="5810807" y="1427405"/>
          <a:ext cx="5315405" cy="4351338"/>
        </p:xfrm>
        <a:graphic>
          <a:graphicData uri="http://schemas.openxmlformats.org/drawingml/2006/table">
            <a:tbl>
              <a:tblPr firstRow="1" firstCol="1" bandRow="1"/>
              <a:tblGrid>
                <a:gridCol w="1440447">
                  <a:extLst>
                    <a:ext uri="{9D8B030D-6E8A-4147-A177-3AD203B41FA5}">
                      <a16:colId xmlns:a16="http://schemas.microsoft.com/office/drawing/2014/main" val="4178501897"/>
                    </a:ext>
                  </a:extLst>
                </a:gridCol>
                <a:gridCol w="780600">
                  <a:extLst>
                    <a:ext uri="{9D8B030D-6E8A-4147-A177-3AD203B41FA5}">
                      <a16:colId xmlns:a16="http://schemas.microsoft.com/office/drawing/2014/main" val="1568130884"/>
                    </a:ext>
                  </a:extLst>
                </a:gridCol>
                <a:gridCol w="826955">
                  <a:extLst>
                    <a:ext uri="{9D8B030D-6E8A-4147-A177-3AD203B41FA5}">
                      <a16:colId xmlns:a16="http://schemas.microsoft.com/office/drawing/2014/main" val="620859496"/>
                    </a:ext>
                  </a:extLst>
                </a:gridCol>
                <a:gridCol w="764004">
                  <a:extLst>
                    <a:ext uri="{9D8B030D-6E8A-4147-A177-3AD203B41FA5}">
                      <a16:colId xmlns:a16="http://schemas.microsoft.com/office/drawing/2014/main" val="2045380735"/>
                    </a:ext>
                  </a:extLst>
                </a:gridCol>
                <a:gridCol w="781745">
                  <a:extLst>
                    <a:ext uri="{9D8B030D-6E8A-4147-A177-3AD203B41FA5}">
                      <a16:colId xmlns:a16="http://schemas.microsoft.com/office/drawing/2014/main" val="2215644035"/>
                    </a:ext>
                  </a:extLst>
                </a:gridCol>
                <a:gridCol w="721654">
                  <a:extLst>
                    <a:ext uri="{9D8B030D-6E8A-4147-A177-3AD203B41FA5}">
                      <a16:colId xmlns:a16="http://schemas.microsoft.com/office/drawing/2014/main" val="735066901"/>
                    </a:ext>
                  </a:extLst>
                </a:gridCol>
              </a:tblGrid>
              <a:tr h="31365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rewardGroupModes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OwnScores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Minimums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Maximums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Averages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Sums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365222"/>
                  </a:ext>
                </a:extLst>
              </a:tr>
              <a:tr h="4770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LOD_0_0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Group mode: Clone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Reward mode: Individual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36.4275510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26.0175510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47.4516326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36.4275510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145.710204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2537642"/>
                  </a:ext>
                </a:extLst>
              </a:tr>
              <a:tr h="4770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LOD_0_1 </a:t>
                      </a:r>
                      <a:r>
                        <a:rPr lang="en-US" sz="90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Group mode: Not Clone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Reward mode: Individual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44.7497959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20.1351020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52.0906122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36.5244898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146.097959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518109"/>
                  </a:ext>
                </a:extLst>
              </a:tr>
              <a:tr h="4770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LOD_1_0 </a:t>
                      </a:r>
                      <a:r>
                        <a:rPr lang="en-US" sz="90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Group mode: Clone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Reward mode: Average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36.4372959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25.8336734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47.5702040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36.4372959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145.749183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962054"/>
                  </a:ext>
                </a:extLst>
              </a:tr>
              <a:tr h="4770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LOD_1_1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Group mode: Not clone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Reward mode: Average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47.0285714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11.6457142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56.7748979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33.9260204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135.704081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590577"/>
                  </a:ext>
                </a:extLst>
              </a:tr>
              <a:tr h="4770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LOD_2_0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Group mode: Clone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Reward mode: Maximum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91.9987755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2.70897959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91.9987755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30.8365306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123.346122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8244116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LOD_2_1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Group mode: Not clone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Reward mode: Maximum</a:t>
                      </a: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67.5675510</a:t>
                      </a: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1.56244898</a:t>
                      </a: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75.5930612</a:t>
                      </a: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31.0185204</a:t>
                      </a: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124.074081</a:t>
                      </a: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078755"/>
                  </a:ext>
                </a:extLst>
              </a:tr>
              <a:tr h="4770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LOD_3_0  </a:t>
                      </a:r>
                      <a:r>
                        <a:rPr lang="en-US" sz="90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Group mode: Clone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Reward mode: Minimum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30.7763265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30.7763265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42.3973469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36.4311734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145.724693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6842782"/>
                  </a:ext>
                </a:extLst>
              </a:tr>
              <a:tr h="4770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LOD_3_1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Group mode: Not clone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Reward mode: Minimum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34.1008163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23.0051020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44.5406122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33.0433673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132.173469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010671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1041A87F-F953-4358-913B-085E5506781F}"/>
              </a:ext>
            </a:extLst>
          </p:cNvPr>
          <p:cNvGrpSpPr/>
          <p:nvPr/>
        </p:nvGrpSpPr>
        <p:grpSpPr>
          <a:xfrm>
            <a:off x="7562527" y="1904691"/>
            <a:ext cx="3397245" cy="3396766"/>
            <a:chOff x="5268647" y="2268833"/>
            <a:chExt cx="3397245" cy="3396766"/>
          </a:xfrm>
        </p:grpSpPr>
        <p:pic>
          <p:nvPicPr>
            <p:cNvPr id="2051" name="Picture 9" descr="Logo&#10;&#10;Description automatically generated">
              <a:extLst>
                <a:ext uri="{FF2B5EF4-FFF2-40B4-BE49-F238E27FC236}">
                  <a16:creationId xmlns:a16="http://schemas.microsoft.com/office/drawing/2014/main" id="{9BAC4BDE-933D-40B3-841E-29F5F5D39A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8622" y="2746841"/>
              <a:ext cx="292100" cy="27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10" descr="Logo&#10;&#10;Description automatically generated">
              <a:extLst>
                <a:ext uri="{FF2B5EF4-FFF2-40B4-BE49-F238E27FC236}">
                  <a16:creationId xmlns:a16="http://schemas.microsoft.com/office/drawing/2014/main" id="{9E6424AD-31B9-4CE2-B225-35EAB896C2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8573" y="4216109"/>
              <a:ext cx="292100" cy="27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20" descr="Logo&#10;&#10;Description automatically generated">
              <a:extLst>
                <a:ext uri="{FF2B5EF4-FFF2-40B4-BE49-F238E27FC236}">
                  <a16:creationId xmlns:a16="http://schemas.microsoft.com/office/drawing/2014/main" id="{C2AB531D-ACAE-451C-9892-4556DBAE9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1819" y="2772225"/>
              <a:ext cx="292100" cy="27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1" name="Picture 21" descr="Logo&#10;&#10;Description automatically generated">
              <a:extLst>
                <a:ext uri="{FF2B5EF4-FFF2-40B4-BE49-F238E27FC236}">
                  <a16:creationId xmlns:a16="http://schemas.microsoft.com/office/drawing/2014/main" id="{DFC66C58-34FB-4C55-9CF1-24BF736D74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0429" y="4203257"/>
              <a:ext cx="292100" cy="27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3" name="Picture 2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1FC08A1-05B4-4151-AAD0-9BFC6AAD9E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9212" y="3245401"/>
              <a:ext cx="274638" cy="27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2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A41B8AD-7C17-4A8D-B157-32BC55B83D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8360" y="4856857"/>
              <a:ext cx="274638" cy="27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9" name="Picture 2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8132FDB-A0C4-4D03-847C-0734A78A7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228" y="3266951"/>
              <a:ext cx="274638" cy="27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2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C1867FD-9442-4816-9810-3E9C34A57E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0164" y="2268833"/>
              <a:ext cx="274637" cy="27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29" descr="Logo&#10;&#10;Description automatically generated">
              <a:extLst>
                <a:ext uri="{FF2B5EF4-FFF2-40B4-BE49-F238E27FC236}">
                  <a16:creationId xmlns:a16="http://schemas.microsoft.com/office/drawing/2014/main" id="{363B4580-18AC-4AAB-A85A-FD7A73CEE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6084" y="5390961"/>
              <a:ext cx="274638" cy="27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31" descr="Logo&#10;&#10;Description automatically generated">
              <a:extLst>
                <a:ext uri="{FF2B5EF4-FFF2-40B4-BE49-F238E27FC236}">
                  <a16:creationId xmlns:a16="http://schemas.microsoft.com/office/drawing/2014/main" id="{00D2E6DD-E29E-4551-8E57-0F85C17090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1255" y="5388084"/>
              <a:ext cx="274637" cy="274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32" descr="Logo&#10;&#10;Description automatically generated">
              <a:extLst>
                <a:ext uri="{FF2B5EF4-FFF2-40B4-BE49-F238E27FC236}">
                  <a16:creationId xmlns:a16="http://schemas.microsoft.com/office/drawing/2014/main" id="{DD3D5A41-38E0-4576-9B72-F83A8A333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035" y="3712680"/>
              <a:ext cx="274638" cy="27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9" name="Picture 33" descr="Logo&#10;&#10;Description automatically generated">
              <a:extLst>
                <a:ext uri="{FF2B5EF4-FFF2-40B4-BE49-F238E27FC236}">
                  <a16:creationId xmlns:a16="http://schemas.microsoft.com/office/drawing/2014/main" id="{FE960372-A59E-480A-8A98-B0EABBA170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8647" y="3739682"/>
              <a:ext cx="274638" cy="27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298" descr="Logo&#10;&#10;Description automatically generated">
              <a:extLst>
                <a:ext uri="{FF2B5EF4-FFF2-40B4-BE49-F238E27FC236}">
                  <a16:creationId xmlns:a16="http://schemas.microsoft.com/office/drawing/2014/main" id="{0AE7246B-14EC-4D41-BC56-A8F5B48A81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6787" y="5375107"/>
              <a:ext cx="292100" cy="27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29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9CF44EC-455A-42C8-AB72-60E2A0C52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9160" y="4856857"/>
              <a:ext cx="274638" cy="27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7" name="Picture 300" descr="Logo&#10;&#10;Description automatically generated">
              <a:extLst>
                <a:ext uri="{FF2B5EF4-FFF2-40B4-BE49-F238E27FC236}">
                  <a16:creationId xmlns:a16="http://schemas.microsoft.com/office/drawing/2014/main" id="{078DD8AD-362A-4B2F-B4A2-7A2A98ABC2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0164" y="3261317"/>
              <a:ext cx="274638" cy="27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4853A5E-2D1E-4B63-B7EC-CA5433BF8CD8}"/>
              </a:ext>
            </a:extLst>
          </p:cNvPr>
          <p:cNvGrpSpPr/>
          <p:nvPr/>
        </p:nvGrpSpPr>
        <p:grpSpPr>
          <a:xfrm>
            <a:off x="22130" y="334956"/>
            <a:ext cx="3992349" cy="6082893"/>
            <a:chOff x="22130" y="334956"/>
            <a:chExt cx="3992349" cy="6082893"/>
          </a:xfrm>
        </p:grpSpPr>
        <p:pic>
          <p:nvPicPr>
            <p:cNvPr id="12" name="Picture 11" descr="A portrait of a person&#10;&#10;Description automatically generated">
              <a:extLst>
                <a:ext uri="{FF2B5EF4-FFF2-40B4-BE49-F238E27FC236}">
                  <a16:creationId xmlns:a16="http://schemas.microsoft.com/office/drawing/2014/main" id="{BBBC10BF-71F4-4AC0-A81C-EB7E705C1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0" y="3406751"/>
              <a:ext cx="3011098" cy="3011098"/>
            </a:xfrm>
            <a:prstGeom prst="rect">
              <a:avLst/>
            </a:prstGeom>
          </p:spPr>
        </p:pic>
        <p:sp>
          <p:nvSpPr>
            <p:cNvPr id="13" name="Thought Bubble: Cloud 12">
              <a:extLst>
                <a:ext uri="{FF2B5EF4-FFF2-40B4-BE49-F238E27FC236}">
                  <a16:creationId xmlns:a16="http://schemas.microsoft.com/office/drawing/2014/main" id="{7DC519DC-3136-4EFF-B0AE-60B1B62B068D}"/>
                </a:ext>
              </a:extLst>
            </p:cNvPr>
            <p:cNvSpPr/>
            <p:nvPr/>
          </p:nvSpPr>
          <p:spPr>
            <a:xfrm>
              <a:off x="524451" y="334956"/>
              <a:ext cx="3490028" cy="2340441"/>
            </a:xfrm>
            <a:prstGeom prst="cloudCallout">
              <a:avLst>
                <a:gd name="adj1" fmla="val -21480"/>
                <a:gd name="adj2" fmla="val 7911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pperplate Gothic Light" panose="020E0507020206020404" pitchFamily="34" charset="0"/>
                </a:rPr>
                <a:t>So, the Marx’ dream and my ideas are both satisfied?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E72E7CD-C579-475F-9F07-13F7B5DF7847}"/>
              </a:ext>
            </a:extLst>
          </p:cNvPr>
          <p:cNvGrpSpPr/>
          <p:nvPr/>
        </p:nvGrpSpPr>
        <p:grpSpPr>
          <a:xfrm>
            <a:off x="2493761" y="2593148"/>
            <a:ext cx="2969978" cy="3067774"/>
            <a:chOff x="2958190" y="3130406"/>
            <a:chExt cx="2969978" cy="306777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1BE0717-D4A5-49E2-B927-465504214178}"/>
                </a:ext>
              </a:extLst>
            </p:cNvPr>
            <p:cNvSpPr/>
            <p:nvPr/>
          </p:nvSpPr>
          <p:spPr>
            <a:xfrm>
              <a:off x="3844725" y="5353228"/>
              <a:ext cx="2083443" cy="8449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Copperplate Gothic Light" panose="020E0507020206020404" pitchFamily="34" charset="0"/>
                </a:rPr>
                <a:t>WE</a:t>
              </a:r>
              <a:endParaRPr lang="en-US" b="1" dirty="0">
                <a:solidFill>
                  <a:schemeClr val="tx1"/>
                </a:solidFill>
                <a:latin typeface="Copperplate Gothic Light" panose="020E0507020206020404" pitchFamily="34" charset="0"/>
              </a:endParaRPr>
            </a:p>
          </p:txBody>
        </p:sp>
        <p:sp>
          <p:nvSpPr>
            <p:cNvPr id="31" name="Thought Bubble: Cloud 30">
              <a:extLst>
                <a:ext uri="{FF2B5EF4-FFF2-40B4-BE49-F238E27FC236}">
                  <a16:creationId xmlns:a16="http://schemas.microsoft.com/office/drawing/2014/main" id="{489A0A36-2DBC-4FA8-A8C6-A9873AF6F9BB}"/>
                </a:ext>
              </a:extLst>
            </p:cNvPr>
            <p:cNvSpPr/>
            <p:nvPr/>
          </p:nvSpPr>
          <p:spPr>
            <a:xfrm>
              <a:off x="2958190" y="3130406"/>
              <a:ext cx="2850933" cy="1627205"/>
            </a:xfrm>
            <a:prstGeom prst="cloudCallout">
              <a:avLst>
                <a:gd name="adj1" fmla="val 20482"/>
                <a:gd name="adj2" fmla="val 7756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pperplate Gothic Light" panose="020E0507020206020404" pitchFamily="34" charset="0"/>
                </a:rPr>
                <a:t>For Markov Brain Agents, yes!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61D9A10-F93C-4034-9825-9EA80EC408DE}"/>
              </a:ext>
            </a:extLst>
          </p:cNvPr>
          <p:cNvGrpSpPr/>
          <p:nvPr/>
        </p:nvGrpSpPr>
        <p:grpSpPr>
          <a:xfrm>
            <a:off x="4645656" y="145909"/>
            <a:ext cx="7218966" cy="1141692"/>
            <a:chOff x="6003403" y="613458"/>
            <a:chExt cx="2850933" cy="1449728"/>
          </a:xfrm>
        </p:grpSpPr>
        <p:pic>
          <p:nvPicPr>
            <p:cNvPr id="25" name="Picture 24" descr="A picture containing chip, paper, snack food, stationary&#10;&#10;Description automatically generated">
              <a:extLst>
                <a:ext uri="{FF2B5EF4-FFF2-40B4-BE49-F238E27FC236}">
                  <a16:creationId xmlns:a16="http://schemas.microsoft.com/office/drawing/2014/main" id="{66AE60AD-F003-4EA2-90A8-91A4E1FE1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3403" y="613458"/>
              <a:ext cx="2850933" cy="144972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4EF848-A0A0-4940-90DB-D373B766546B}"/>
                </a:ext>
              </a:extLst>
            </p:cNvPr>
            <p:cNvSpPr txBox="1"/>
            <p:nvPr/>
          </p:nvSpPr>
          <p:spPr>
            <a:xfrm>
              <a:off x="6350213" y="1070113"/>
              <a:ext cx="2146777" cy="508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pperplate Gothic Light" panose="020E0507020206020404" pitchFamily="34" charset="0"/>
                </a:rPr>
                <a:t>Performance at the end of evolution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8AED176-AD29-4368-8D55-178A1DF076A4}"/>
              </a:ext>
            </a:extLst>
          </p:cNvPr>
          <p:cNvSpPr txBox="1"/>
          <p:nvPr/>
        </p:nvSpPr>
        <p:spPr>
          <a:xfrm>
            <a:off x="9833092" y="5778743"/>
            <a:ext cx="129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Total payoff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ADBE98-2554-4FBD-84DA-6D10132DB1A8}"/>
              </a:ext>
            </a:extLst>
          </p:cNvPr>
          <p:cNvSpPr txBox="1"/>
          <p:nvPr/>
        </p:nvSpPr>
        <p:spPr>
          <a:xfrm>
            <a:off x="7985340" y="5918547"/>
            <a:ext cx="1482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Minimum payoff within the group</a:t>
            </a:r>
          </a:p>
        </p:txBody>
      </p:sp>
    </p:spTree>
    <p:extLst>
      <p:ext uri="{BB962C8B-B14F-4D97-AF65-F5344CB8AC3E}">
        <p14:creationId xmlns:p14="http://schemas.microsoft.com/office/powerpoint/2010/main" val="240372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66E62C-807D-4428-AD7D-BEECAE1AFC91}"/>
              </a:ext>
            </a:extLst>
          </p:cNvPr>
          <p:cNvSpPr txBox="1"/>
          <p:nvPr/>
        </p:nvSpPr>
        <p:spPr>
          <a:xfrm>
            <a:off x="5000977" y="4921957"/>
            <a:ext cx="6310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c) </a:t>
            </a:r>
            <a:r>
              <a:rPr lang="en-US" sz="2000" b="1" dirty="0">
                <a:latin typeface="+mj-lt"/>
              </a:rPr>
              <a:t>The high variance </a:t>
            </a:r>
            <a:r>
              <a:rPr lang="en-US" sz="2000" dirty="0">
                <a:latin typeface="+mj-lt"/>
              </a:rPr>
              <a:t>in the agents' scores through the generations causes better performance at the end.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91D20-AC20-4795-A1D0-0639583F3A43}"/>
              </a:ext>
            </a:extLst>
          </p:cNvPr>
          <p:cNvSpPr txBox="1"/>
          <p:nvPr/>
        </p:nvSpPr>
        <p:spPr>
          <a:xfrm>
            <a:off x="5000977" y="2858154"/>
            <a:ext cx="5870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b) When we set rewarding schemes to minimum, maximum, and average, </a:t>
            </a:r>
            <a:r>
              <a:rPr lang="en-US" sz="2000" b="1" dirty="0">
                <a:latin typeface="+mj-lt"/>
              </a:rPr>
              <a:t>the clones perform better</a:t>
            </a:r>
            <a:r>
              <a:rPr lang="en-US" sz="2000" dirty="0">
                <a:latin typeface="+mj-lt"/>
              </a:rPr>
              <a:t>, whereas </a:t>
            </a:r>
            <a:r>
              <a:rPr lang="en-US" sz="2000" b="1" dirty="0">
                <a:latin typeface="+mj-lt"/>
              </a:rPr>
              <a:t>non-clones are better </a:t>
            </a:r>
            <a:r>
              <a:rPr lang="en-US" sz="2000" dirty="0">
                <a:latin typeface="+mj-lt"/>
              </a:rPr>
              <a:t>adapting under the individual reward schemes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BEB06D-BB6F-486C-A654-0AB225D296AF}"/>
              </a:ext>
            </a:extLst>
          </p:cNvPr>
          <p:cNvSpPr txBox="1"/>
          <p:nvPr/>
        </p:nvSpPr>
        <p:spPr>
          <a:xfrm>
            <a:off x="5000978" y="386156"/>
            <a:ext cx="58702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a) We have identified that there is a relationship between </a:t>
            </a:r>
            <a:r>
              <a:rPr lang="en-US" sz="2000" b="1" dirty="0">
                <a:latin typeface="+mj-lt"/>
              </a:rPr>
              <a:t>agents' scores </a:t>
            </a:r>
            <a:r>
              <a:rPr lang="en-US" sz="2000" dirty="0">
                <a:latin typeface="+mj-lt"/>
              </a:rPr>
              <a:t>and </a:t>
            </a:r>
            <a:r>
              <a:rPr lang="en-US" sz="2000" b="1" dirty="0">
                <a:latin typeface="+mj-lt"/>
              </a:rPr>
              <a:t>their actions </a:t>
            </a:r>
            <a:r>
              <a:rPr lang="en-US" sz="2000" dirty="0">
                <a:latin typeface="+mj-lt"/>
              </a:rPr>
              <a:t>(beep, do nothing, and giving food to others or empty tiles). In general, communication or usage of beep causes better performance for the agents when coordination is needed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D54E32-0B0D-4EAF-A096-75216E08CF79}"/>
              </a:ext>
            </a:extLst>
          </p:cNvPr>
          <p:cNvGrpSpPr/>
          <p:nvPr/>
        </p:nvGrpSpPr>
        <p:grpSpPr>
          <a:xfrm>
            <a:off x="1399825" y="2562578"/>
            <a:ext cx="2698042" cy="1437268"/>
            <a:chOff x="6003403" y="613458"/>
            <a:chExt cx="2850933" cy="1449728"/>
          </a:xfrm>
        </p:grpSpPr>
        <p:pic>
          <p:nvPicPr>
            <p:cNvPr id="9" name="Picture 8" descr="A picture containing chip, paper, snack food, stationary&#10;&#10;Description automatically generated">
              <a:extLst>
                <a:ext uri="{FF2B5EF4-FFF2-40B4-BE49-F238E27FC236}">
                  <a16:creationId xmlns:a16="http://schemas.microsoft.com/office/drawing/2014/main" id="{C0702F6C-F2BB-4239-BAFF-5B86D5D24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3403" y="613458"/>
              <a:ext cx="2850933" cy="144972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C1963B-CDB5-4081-B99A-B14BB11276D1}"/>
                </a:ext>
              </a:extLst>
            </p:cNvPr>
            <p:cNvSpPr txBox="1"/>
            <p:nvPr/>
          </p:nvSpPr>
          <p:spPr>
            <a:xfrm>
              <a:off x="6354862" y="1110072"/>
              <a:ext cx="1984412" cy="468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pperplate Gothic Light" panose="020E0507020206020404" pitchFamily="34" charset="0"/>
                </a:rPr>
                <a:t>Other points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8294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D607D-CD56-4335-801F-4D7882A2AA5E}"/>
              </a:ext>
            </a:extLst>
          </p:cNvPr>
          <p:cNvSpPr txBox="1"/>
          <p:nvPr/>
        </p:nvSpPr>
        <p:spPr>
          <a:xfrm>
            <a:off x="5332642" y="1481090"/>
            <a:ext cx="594938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000" dirty="0">
                <a:latin typeface="+mj-lt"/>
              </a:rPr>
              <a:t>Using clonal agents and minimum rewarding scheme we could train a group of AI controllers (agents) to perform better individually and in teams at the same time.</a:t>
            </a:r>
          </a:p>
          <a:p>
            <a:pPr marL="514350" indent="-514350">
              <a:buAutoNum type="arabicPeriod"/>
            </a:pPr>
            <a:endParaRPr lang="en-US" sz="2800" dirty="0">
              <a:latin typeface="Edwardian Script ITC" panose="030303020407070D0804" pitchFamily="66" charset="0"/>
            </a:endParaRPr>
          </a:p>
          <a:p>
            <a:pPr marL="514350" indent="-514350">
              <a:buAutoNum type="arabicPeriod"/>
            </a:pPr>
            <a:r>
              <a:rPr lang="en-US" sz="2000" dirty="0">
                <a:latin typeface="+mj-lt"/>
              </a:rPr>
              <a:t>Communication evolves in minimum and maximum. </a:t>
            </a:r>
          </a:p>
          <a:p>
            <a:pPr marL="514350" indent="-514350">
              <a:buAutoNum type="arabicPeriod"/>
            </a:pPr>
            <a:r>
              <a:rPr lang="en-US" sz="2000" dirty="0">
                <a:latin typeface="+mj-lt"/>
              </a:rPr>
              <a:t>Clonal groups are “less selfish”.</a:t>
            </a:r>
          </a:p>
          <a:p>
            <a:pPr marL="514350" indent="-514350">
              <a:buAutoNum type="arabicPeriod"/>
            </a:pPr>
            <a:r>
              <a:rPr lang="en-US" sz="2000" dirty="0">
                <a:latin typeface="+mj-lt"/>
              </a:rPr>
              <a:t>High variance results in better adaptation?</a:t>
            </a:r>
          </a:p>
          <a:p>
            <a:pPr marL="514350" indent="-514350">
              <a:buAutoNum type="arabicPeriod"/>
            </a:pPr>
            <a:r>
              <a:rPr lang="en-US" sz="2000" dirty="0">
                <a:latin typeface="+mj-lt"/>
              </a:rPr>
              <a:t>Different behavior strategies found.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C4FD34-49E8-42E8-9C33-70A5555EBB5A}"/>
              </a:ext>
            </a:extLst>
          </p:cNvPr>
          <p:cNvGrpSpPr/>
          <p:nvPr/>
        </p:nvGrpSpPr>
        <p:grpSpPr>
          <a:xfrm>
            <a:off x="1010734" y="2144889"/>
            <a:ext cx="3617709" cy="1614312"/>
            <a:chOff x="1010735" y="1905000"/>
            <a:chExt cx="3943350" cy="3048000"/>
          </a:xfrm>
        </p:grpSpPr>
        <p:pic>
          <p:nvPicPr>
            <p:cNvPr id="6" name="Picture 5" descr="A picture containing chip, paper, snack food, stationary&#10;&#10;Description automatically generated">
              <a:extLst>
                <a:ext uri="{FF2B5EF4-FFF2-40B4-BE49-F238E27FC236}">
                  <a16:creationId xmlns:a16="http://schemas.microsoft.com/office/drawing/2014/main" id="{5C12BF6C-9AE0-44EA-92D8-D2E9F066B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735" y="1905000"/>
              <a:ext cx="3943350" cy="3048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DB172B-B2A1-4969-AC5D-7A4F911A30E2}"/>
                </a:ext>
              </a:extLst>
            </p:cNvPr>
            <p:cNvSpPr txBox="1"/>
            <p:nvPr/>
          </p:nvSpPr>
          <p:spPr>
            <a:xfrm>
              <a:off x="1898248" y="3075057"/>
              <a:ext cx="2152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pperplate Gothic Light" panose="020E0507020206020404" pitchFamily="34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467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D88CE4-AC67-47B7-A17E-E97B940D8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033" y="2695626"/>
            <a:ext cx="2250722" cy="2465865"/>
          </a:xfrm>
          <a:prstGeom prst="rect">
            <a:avLst/>
          </a:prstGeom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4BC1450B-0E10-4987-9078-AD7DEFC11C84}"/>
              </a:ext>
            </a:extLst>
          </p:cNvPr>
          <p:cNvSpPr/>
          <p:nvPr/>
        </p:nvSpPr>
        <p:spPr>
          <a:xfrm>
            <a:off x="4323644" y="654756"/>
            <a:ext cx="2777067" cy="1930400"/>
          </a:xfrm>
          <a:prstGeom prst="cloudCallout">
            <a:avLst>
              <a:gd name="adj1" fmla="val -57825"/>
              <a:gd name="adj2" fmla="val 771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pperplate Gothic Light" panose="020E0507020206020404" pitchFamily="34" charset="0"/>
              </a:rPr>
              <a:t>Question everything</a:t>
            </a:r>
            <a:endParaRPr lang="en-US" sz="2800" dirty="0">
              <a:solidFill>
                <a:schemeClr val="tx1"/>
              </a:solidFill>
              <a:latin typeface="Copperplate Gothic Light" panose="020E0507020206020404" pitchFamily="34" charset="0"/>
            </a:endParaRPr>
          </a:p>
        </p:txBody>
      </p:sp>
      <p:pic>
        <p:nvPicPr>
          <p:cNvPr id="5" name="Picture 4" descr="A picture containing chip, paper, snack food, stationary&#10;&#10;Description automatically generated">
            <a:extLst>
              <a:ext uri="{FF2B5EF4-FFF2-40B4-BE49-F238E27FC236}">
                <a16:creationId xmlns:a16="http://schemas.microsoft.com/office/drawing/2014/main" id="{8F87BF74-06A0-45CE-B88A-25BC70594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17" y="2695626"/>
            <a:ext cx="3352094" cy="1819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C2E7D3-4549-4075-A221-5AFFD6931FBC}"/>
              </a:ext>
            </a:extLst>
          </p:cNvPr>
          <p:cNvSpPr txBox="1"/>
          <p:nvPr/>
        </p:nvSpPr>
        <p:spPr>
          <a:xfrm>
            <a:off x="7134931" y="3429000"/>
            <a:ext cx="2250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pperplate Gothic Light" panose="020E05070202060204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73653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5D872CE-9977-49C6-A480-D6C9813FC1EB}"/>
              </a:ext>
            </a:extLst>
          </p:cNvPr>
          <p:cNvGrpSpPr/>
          <p:nvPr/>
        </p:nvGrpSpPr>
        <p:grpSpPr>
          <a:xfrm>
            <a:off x="592935" y="788506"/>
            <a:ext cx="5898148" cy="5644399"/>
            <a:chOff x="-608063" y="744821"/>
            <a:chExt cx="6704063" cy="6486015"/>
          </a:xfrm>
        </p:grpSpPr>
        <p:pic>
          <p:nvPicPr>
            <p:cNvPr id="8" name="Picture 7" descr="A portrait of a person&#10;&#10;Description automatically generated">
              <a:extLst>
                <a:ext uri="{FF2B5EF4-FFF2-40B4-BE49-F238E27FC236}">
                  <a16:creationId xmlns:a16="http://schemas.microsoft.com/office/drawing/2014/main" id="{75D43397-152A-4B11-B9E1-1732E9FB3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8063" y="2904610"/>
              <a:ext cx="4326228" cy="4326226"/>
            </a:xfrm>
            <a:prstGeom prst="rect">
              <a:avLst/>
            </a:prstGeom>
          </p:spPr>
        </p:pic>
        <p:sp>
          <p:nvSpPr>
            <p:cNvPr id="11" name="Thought Bubble: Cloud 10">
              <a:extLst>
                <a:ext uri="{FF2B5EF4-FFF2-40B4-BE49-F238E27FC236}">
                  <a16:creationId xmlns:a16="http://schemas.microsoft.com/office/drawing/2014/main" id="{C0C96FCF-A6E8-4B97-8BE0-217ABD51BAFA}"/>
                </a:ext>
              </a:extLst>
            </p:cNvPr>
            <p:cNvSpPr/>
            <p:nvPr/>
          </p:nvSpPr>
          <p:spPr>
            <a:xfrm>
              <a:off x="1214277" y="744821"/>
              <a:ext cx="4881723" cy="2502473"/>
            </a:xfrm>
            <a:prstGeom prst="cloudCallout">
              <a:avLst>
                <a:gd name="adj1" fmla="val -23482"/>
                <a:gd name="adj2" fmla="val 74468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opperplate Gothic Light" panose="020E0507020206020404" pitchFamily="34" charset="0"/>
                </a:rPr>
                <a:t>It is a Beautiful dream! </a:t>
              </a:r>
            </a:p>
            <a:p>
              <a:pPr algn="ctr"/>
              <a:r>
                <a:rPr lang="en-US" sz="1600" dirty="0">
                  <a:solidFill>
                    <a:schemeClr val="tx1"/>
                  </a:solidFill>
                  <a:latin typeface="Copperplate Gothic Light" panose="020E0507020206020404" pitchFamily="34" charset="0"/>
                </a:rPr>
                <a:t>By the way, I am going to establish one  of the best schools in the real world!</a:t>
              </a:r>
              <a:endParaRPr lang="en-US" sz="1600" dirty="0">
                <a:latin typeface="Copperplate Gothic Light" panose="020E05070202060204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2B8F43-A0C7-40CF-AB6C-F343FF26139E}"/>
              </a:ext>
            </a:extLst>
          </p:cNvPr>
          <p:cNvGrpSpPr/>
          <p:nvPr/>
        </p:nvGrpSpPr>
        <p:grpSpPr>
          <a:xfrm>
            <a:off x="6674765" y="295234"/>
            <a:ext cx="4258922" cy="5321826"/>
            <a:chOff x="6556755" y="366472"/>
            <a:chExt cx="4258922" cy="532182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CE95251-94AF-466F-A05E-ACB98A9E3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7425" y="3185825"/>
              <a:ext cx="2508252" cy="2502473"/>
            </a:xfrm>
            <a:prstGeom prst="rect">
              <a:avLst/>
            </a:prstGeom>
          </p:spPr>
        </p:pic>
        <p:sp>
          <p:nvSpPr>
            <p:cNvPr id="14" name="Thought Bubble: Cloud 13">
              <a:extLst>
                <a:ext uri="{FF2B5EF4-FFF2-40B4-BE49-F238E27FC236}">
                  <a16:creationId xmlns:a16="http://schemas.microsoft.com/office/drawing/2014/main" id="{4C659063-04FD-4176-844F-2F4694092B98}"/>
                </a:ext>
              </a:extLst>
            </p:cNvPr>
            <p:cNvSpPr/>
            <p:nvPr/>
          </p:nvSpPr>
          <p:spPr>
            <a:xfrm>
              <a:off x="6556755" y="366472"/>
              <a:ext cx="3848582" cy="2372811"/>
            </a:xfrm>
            <a:prstGeom prst="cloudCallout">
              <a:avLst>
                <a:gd name="adj1" fmla="val 25932"/>
                <a:gd name="adj2" fmla="val 69558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opperplate Gothic Light"/>
                </a:rPr>
                <a:t>Imagine a school which all the students help the weakest one!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A43B47-2C44-47E1-A723-A4CFDC230AAB}"/>
              </a:ext>
            </a:extLst>
          </p:cNvPr>
          <p:cNvGrpSpPr/>
          <p:nvPr/>
        </p:nvGrpSpPr>
        <p:grpSpPr>
          <a:xfrm>
            <a:off x="3588152" y="3610706"/>
            <a:ext cx="4224760" cy="2945694"/>
            <a:chOff x="3460830" y="2674411"/>
            <a:chExt cx="4618299" cy="352376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455B94A-2F30-4821-858F-8FBEDF6F2EC3}"/>
                </a:ext>
              </a:extLst>
            </p:cNvPr>
            <p:cNvSpPr/>
            <p:nvPr/>
          </p:nvSpPr>
          <p:spPr>
            <a:xfrm>
              <a:off x="3844725" y="5353228"/>
              <a:ext cx="2083443" cy="8449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Copperplate Gothic Light" panose="020E0507020206020404" pitchFamily="34" charset="0"/>
                </a:rPr>
                <a:t>WE</a:t>
              </a:r>
              <a:endParaRPr lang="en-US" b="1" dirty="0">
                <a:solidFill>
                  <a:schemeClr val="tx1"/>
                </a:solidFill>
                <a:latin typeface="Copperplate Gothic Light" panose="020E0507020206020404" pitchFamily="34" charset="0"/>
              </a:endParaRPr>
            </a:p>
          </p:txBody>
        </p:sp>
        <p:sp>
          <p:nvSpPr>
            <p:cNvPr id="18" name="Thought Bubble: Cloud 17">
              <a:extLst>
                <a:ext uri="{FF2B5EF4-FFF2-40B4-BE49-F238E27FC236}">
                  <a16:creationId xmlns:a16="http://schemas.microsoft.com/office/drawing/2014/main" id="{C19DFFF1-D64D-4F1B-947A-3B6331F065A5}"/>
                </a:ext>
              </a:extLst>
            </p:cNvPr>
            <p:cNvSpPr/>
            <p:nvPr/>
          </p:nvSpPr>
          <p:spPr>
            <a:xfrm>
              <a:off x="3460830" y="2674411"/>
              <a:ext cx="4618299" cy="2155232"/>
            </a:xfrm>
            <a:prstGeom prst="cloudCallout">
              <a:avLst>
                <a:gd name="adj1" fmla="val -25035"/>
                <a:gd name="adj2" fmla="val 705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opperplate Gothic Light" panose="020E0507020206020404" pitchFamily="34" charset="0"/>
                </a:rPr>
                <a:t>Can we find a common ground?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428EC86-17E3-4882-96E4-9F05CEBB3D06}"/>
              </a:ext>
            </a:extLst>
          </p:cNvPr>
          <p:cNvGrpSpPr/>
          <p:nvPr/>
        </p:nvGrpSpPr>
        <p:grpSpPr>
          <a:xfrm>
            <a:off x="0" y="79503"/>
            <a:ext cx="2917513" cy="1171017"/>
            <a:chOff x="0" y="0"/>
            <a:chExt cx="2917513" cy="1171017"/>
          </a:xfrm>
        </p:grpSpPr>
        <p:pic>
          <p:nvPicPr>
            <p:cNvPr id="3" name="Picture 2" descr="A picture containing chip, paper, snack food, stationary&#10;&#10;Description automatically generated">
              <a:extLst>
                <a:ext uri="{FF2B5EF4-FFF2-40B4-BE49-F238E27FC236}">
                  <a16:creationId xmlns:a16="http://schemas.microsoft.com/office/drawing/2014/main" id="{D251FCF8-C373-4BE8-8E45-6EDE35294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917513" cy="117101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3F8492-8164-45C2-9EBA-AC860D49510B}"/>
                </a:ext>
              </a:extLst>
            </p:cNvPr>
            <p:cNvSpPr txBox="1"/>
            <p:nvPr/>
          </p:nvSpPr>
          <p:spPr>
            <a:xfrm>
              <a:off x="368041" y="295234"/>
              <a:ext cx="2338087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000" dirty="0">
                  <a:latin typeface="Copperplate Gothic Light"/>
                </a:rPr>
                <a:t>Introduction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151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2EF591-066C-4343-8FCA-158351C35250}"/>
              </a:ext>
            </a:extLst>
          </p:cNvPr>
          <p:cNvSpPr txBox="1"/>
          <p:nvPr/>
        </p:nvSpPr>
        <p:spPr>
          <a:xfrm>
            <a:off x="4687746" y="1498733"/>
            <a:ext cx="65859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Yes, it is a big goal in the world of humans but, we are going to do it in world of Artificial Intelligence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67A22-6C0E-4CE2-8A2C-A1F221AE85DE}"/>
              </a:ext>
            </a:extLst>
          </p:cNvPr>
          <p:cNvSpPr txBox="1"/>
          <p:nvPr/>
        </p:nvSpPr>
        <p:spPr>
          <a:xfrm>
            <a:off x="4610581" y="3133291"/>
            <a:ext cx="62966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alibri"/>
                <a:cs typeface="Calibri"/>
              </a:rPr>
              <a:t>We will train a group of AI controllers (agents) to perform better individually and in teams at the same time.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F8B378-15C9-4925-B09D-9FA6981C0B64}"/>
              </a:ext>
            </a:extLst>
          </p:cNvPr>
          <p:cNvGrpSpPr/>
          <p:nvPr/>
        </p:nvGrpSpPr>
        <p:grpSpPr>
          <a:xfrm>
            <a:off x="438036" y="565792"/>
            <a:ext cx="4172545" cy="6018030"/>
            <a:chOff x="611656" y="127322"/>
            <a:chExt cx="4172545" cy="601803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B63CEB-2371-4576-8080-C5A28031F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656" y="2157874"/>
              <a:ext cx="2534602" cy="3987478"/>
            </a:xfrm>
            <a:prstGeom prst="rect">
              <a:avLst/>
            </a:prstGeom>
          </p:spPr>
        </p:pic>
        <p:sp>
          <p:nvSpPr>
            <p:cNvPr id="10" name="Thought Bubble: Cloud 9">
              <a:extLst>
                <a:ext uri="{FF2B5EF4-FFF2-40B4-BE49-F238E27FC236}">
                  <a16:creationId xmlns:a16="http://schemas.microsoft.com/office/drawing/2014/main" id="{E79AECFE-F3B6-47EE-BA99-7B75D3AF69B9}"/>
                </a:ext>
              </a:extLst>
            </p:cNvPr>
            <p:cNvSpPr/>
            <p:nvPr/>
          </p:nvSpPr>
          <p:spPr>
            <a:xfrm>
              <a:off x="611656" y="127322"/>
              <a:ext cx="4172545" cy="1887048"/>
            </a:xfrm>
            <a:prstGeom prst="cloudCallout">
              <a:avLst>
                <a:gd name="adj1" fmla="val -14951"/>
                <a:gd name="adj2" fmla="val 7185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  <a:latin typeface="Copperplate Gothic Light"/>
                </a:rPr>
                <a:t>Evolvable artificial robots?  I am confused!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B1F0407-7CF1-46DF-BE9C-BA12613F0EF4}"/>
              </a:ext>
            </a:extLst>
          </p:cNvPr>
          <p:cNvGrpSpPr/>
          <p:nvPr/>
        </p:nvGrpSpPr>
        <p:grpSpPr>
          <a:xfrm>
            <a:off x="6412027" y="168983"/>
            <a:ext cx="3689008" cy="1171017"/>
            <a:chOff x="0" y="0"/>
            <a:chExt cx="2706128" cy="1171017"/>
          </a:xfrm>
        </p:grpSpPr>
        <p:pic>
          <p:nvPicPr>
            <p:cNvPr id="12" name="Picture 11" descr="A picture containing chip, paper, snack food, stationary&#10;&#10;Description automatically generated">
              <a:extLst>
                <a:ext uri="{FF2B5EF4-FFF2-40B4-BE49-F238E27FC236}">
                  <a16:creationId xmlns:a16="http://schemas.microsoft.com/office/drawing/2014/main" id="{116480BA-0C70-4F98-A872-AF6F96873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409856" cy="117101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96C364-2198-43B8-93BF-5E0C833B383C}"/>
                </a:ext>
              </a:extLst>
            </p:cNvPr>
            <p:cNvSpPr txBox="1"/>
            <p:nvPr/>
          </p:nvSpPr>
          <p:spPr>
            <a:xfrm>
              <a:off x="368041" y="295234"/>
              <a:ext cx="2338087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000" dirty="0">
                  <a:latin typeface="Copperplate Gothic Light"/>
                </a:rPr>
                <a:t>Introduction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F9954A0-4EBD-47B5-9501-94C7660FA701}"/>
              </a:ext>
            </a:extLst>
          </p:cNvPr>
          <p:cNvSpPr txBox="1"/>
          <p:nvPr/>
        </p:nvSpPr>
        <p:spPr>
          <a:xfrm>
            <a:off x="4610581" y="5002300"/>
            <a:ext cx="61138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By train we mean evolving the agents so their last generation is “optimal”.</a:t>
            </a:r>
          </a:p>
        </p:txBody>
      </p:sp>
    </p:spTree>
    <p:extLst>
      <p:ext uri="{BB962C8B-B14F-4D97-AF65-F5344CB8AC3E}">
        <p14:creationId xmlns:p14="http://schemas.microsoft.com/office/powerpoint/2010/main" val="105493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84BD190-2689-4F2E-8007-A9087586B980}"/>
              </a:ext>
            </a:extLst>
          </p:cNvPr>
          <p:cNvGrpSpPr/>
          <p:nvPr/>
        </p:nvGrpSpPr>
        <p:grpSpPr>
          <a:xfrm>
            <a:off x="3170035" y="76474"/>
            <a:ext cx="2674356" cy="6781526"/>
            <a:chOff x="2118167" y="219919"/>
            <a:chExt cx="2674356" cy="6128010"/>
          </a:xfrm>
        </p:grpSpPr>
        <p:pic>
          <p:nvPicPr>
            <p:cNvPr id="44" name="Picture 43" descr="A picture containing different, several, line&#10;&#10;Description automatically generated">
              <a:extLst>
                <a:ext uri="{FF2B5EF4-FFF2-40B4-BE49-F238E27FC236}">
                  <a16:creationId xmlns:a16="http://schemas.microsoft.com/office/drawing/2014/main" id="{D467440F-7C2B-4349-8341-50CFCDACA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4573" y="1042504"/>
              <a:ext cx="2647950" cy="5305425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A8B332C-C6EE-4725-BE96-7F0E19D9F5D6}"/>
                </a:ext>
              </a:extLst>
            </p:cNvPr>
            <p:cNvSpPr txBox="1"/>
            <p:nvPr/>
          </p:nvSpPr>
          <p:spPr>
            <a:xfrm>
              <a:off x="2118167" y="219919"/>
              <a:ext cx="2662177" cy="83435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b="1">
                  <a:latin typeface="Copperplate Gothic Light"/>
                </a:rPr>
                <a:t>Inheritance, variation, Natural selection,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4A084C7-7D46-43FC-93E7-E3A0887B54D0}"/>
              </a:ext>
            </a:extLst>
          </p:cNvPr>
          <p:cNvGrpSpPr/>
          <p:nvPr/>
        </p:nvGrpSpPr>
        <p:grpSpPr>
          <a:xfrm>
            <a:off x="8467207" y="2563495"/>
            <a:ext cx="3634482" cy="1449728"/>
            <a:chOff x="6003403" y="613458"/>
            <a:chExt cx="3977832" cy="1449728"/>
          </a:xfrm>
        </p:grpSpPr>
        <p:pic>
          <p:nvPicPr>
            <p:cNvPr id="7" name="Picture 6" descr="A picture containing chip, paper, snack food, stationary&#10;&#10;Description automatically generated">
              <a:extLst>
                <a:ext uri="{FF2B5EF4-FFF2-40B4-BE49-F238E27FC236}">
                  <a16:creationId xmlns:a16="http://schemas.microsoft.com/office/drawing/2014/main" id="{EAB4C909-BD08-4A74-82A1-A50B1C863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3403" y="613458"/>
              <a:ext cx="3977832" cy="144972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71F1FF-9A0B-4070-9D6F-EC0765CA1CE5}"/>
                </a:ext>
              </a:extLst>
            </p:cNvPr>
            <p:cNvSpPr txBox="1"/>
            <p:nvPr/>
          </p:nvSpPr>
          <p:spPr>
            <a:xfrm>
              <a:off x="6452484" y="1078853"/>
              <a:ext cx="34996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pperplate Gothic Light" panose="020E0507020206020404" pitchFamily="34" charset="0"/>
                </a:rPr>
                <a:t>Genetic algorithm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55DE2F0-5E3A-4368-ACF3-27A25B84598C}"/>
              </a:ext>
            </a:extLst>
          </p:cNvPr>
          <p:cNvGrpSpPr/>
          <p:nvPr/>
        </p:nvGrpSpPr>
        <p:grpSpPr>
          <a:xfrm>
            <a:off x="35606" y="2674521"/>
            <a:ext cx="2836999" cy="1449728"/>
            <a:chOff x="6003403" y="613458"/>
            <a:chExt cx="3977832" cy="1449728"/>
          </a:xfrm>
        </p:grpSpPr>
        <p:pic>
          <p:nvPicPr>
            <p:cNvPr id="10" name="Picture 9" descr="A picture containing chip, paper, snack food, stationary&#10;&#10;Description automatically generated">
              <a:extLst>
                <a:ext uri="{FF2B5EF4-FFF2-40B4-BE49-F238E27FC236}">
                  <a16:creationId xmlns:a16="http://schemas.microsoft.com/office/drawing/2014/main" id="{BD138CE9-BAFD-4C27-B11C-FDB47FA27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3403" y="613458"/>
              <a:ext cx="3977832" cy="14497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5F7B11-87C4-4087-924C-460097044AC4}"/>
                </a:ext>
              </a:extLst>
            </p:cNvPr>
            <p:cNvSpPr txBox="1"/>
            <p:nvPr/>
          </p:nvSpPr>
          <p:spPr>
            <a:xfrm>
              <a:off x="6495994" y="1045934"/>
              <a:ext cx="26575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pperplate Gothic Light" panose="020E0507020206020404" pitchFamily="34" charset="0"/>
                </a:rPr>
                <a:t>Evolution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DCA8D3B-5943-4A65-A238-BE06972AF2C8}"/>
              </a:ext>
            </a:extLst>
          </p:cNvPr>
          <p:cNvGrpSpPr/>
          <p:nvPr/>
        </p:nvGrpSpPr>
        <p:grpSpPr>
          <a:xfrm>
            <a:off x="6175457" y="652208"/>
            <a:ext cx="2675520" cy="5972360"/>
            <a:chOff x="6265333" y="76474"/>
            <a:chExt cx="2675520" cy="597236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799D00-C276-4E83-B2B5-AFDF74B9B61D}"/>
                </a:ext>
              </a:extLst>
            </p:cNvPr>
            <p:cNvSpPr txBox="1"/>
            <p:nvPr/>
          </p:nvSpPr>
          <p:spPr>
            <a:xfrm>
              <a:off x="6265333" y="76474"/>
              <a:ext cx="26479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Create a population of random agents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E20AD88-781A-4114-BC3B-B7E24B08465A}"/>
                </a:ext>
              </a:extLst>
            </p:cNvPr>
            <p:cNvSpPr txBox="1"/>
            <p:nvPr/>
          </p:nvSpPr>
          <p:spPr>
            <a:xfrm>
              <a:off x="6292903" y="953144"/>
              <a:ext cx="264795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Test the performance of each agent. Agents that perform better have a higher chance to produce offspring (</a:t>
              </a:r>
              <a:r>
                <a:rPr lang="en-US" b="1" dirty="0"/>
                <a:t>selection</a:t>
              </a:r>
              <a:r>
                <a:rPr lang="en-US" dirty="0"/>
                <a:t>).</a:t>
              </a:r>
            </a:p>
            <a:p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C52BD8-378E-4082-9264-AE8E5BA6B410}"/>
                </a:ext>
              </a:extLst>
            </p:cNvPr>
            <p:cNvSpPr txBox="1"/>
            <p:nvPr/>
          </p:nvSpPr>
          <p:spPr>
            <a:xfrm>
              <a:off x="6322457" y="2826693"/>
              <a:ext cx="24596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Create the population of the new generation (</a:t>
              </a:r>
              <a:r>
                <a:rPr lang="en-US" b="1" dirty="0"/>
                <a:t>Inheritance</a:t>
              </a:r>
              <a:r>
                <a:rPr lang="en-US" dirty="0"/>
                <a:t>),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F62F61-BA54-4D56-A65B-9D35F4ED6B9D}"/>
                </a:ext>
              </a:extLst>
            </p:cNvPr>
            <p:cNvSpPr txBox="1"/>
            <p:nvPr/>
          </p:nvSpPr>
          <p:spPr>
            <a:xfrm>
              <a:off x="6345034" y="3922391"/>
              <a:ext cx="20771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Apply mutations to agents in the new generation (</a:t>
              </a:r>
              <a:r>
                <a:rPr lang="en-US" b="1" dirty="0"/>
                <a:t>variation</a:t>
              </a:r>
              <a:r>
                <a:rPr lang="en-US" dirty="0"/>
                <a:t>)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B7FC1F-9144-4B63-8014-E28D21DF9F4C}"/>
                </a:ext>
              </a:extLst>
            </p:cNvPr>
            <p:cNvSpPr txBox="1"/>
            <p:nvPr/>
          </p:nvSpPr>
          <p:spPr>
            <a:xfrm>
              <a:off x="6322457" y="5402503"/>
              <a:ext cx="22346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Repeat the previous three steps.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2767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A7FFF91D-41C5-4E9A-8241-FDA650CE2D6A}"/>
              </a:ext>
            </a:extLst>
          </p:cNvPr>
          <p:cNvSpPr/>
          <p:nvPr/>
        </p:nvSpPr>
        <p:spPr>
          <a:xfrm>
            <a:off x="983848" y="462987"/>
            <a:ext cx="4409955" cy="2364129"/>
          </a:xfrm>
          <a:prstGeom prst="cloudCallout">
            <a:avLst>
              <a:gd name="adj1" fmla="val -22933"/>
              <a:gd name="adj2" fmla="val 6984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pperplate Gothic Light" panose="020E0507020206020404" pitchFamily="34" charset="0"/>
              </a:rPr>
              <a:t>"If I have seen further it is by standing on the shoulders of Giants.”</a:t>
            </a:r>
            <a:endParaRPr lang="en-US" sz="2800" dirty="0">
              <a:solidFill>
                <a:schemeClr val="tx1"/>
              </a:solidFill>
              <a:latin typeface="Copperplate Gothic Light" panose="020E05070202060204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3D09B-812D-4241-86FC-1893DEA74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43" y="3275634"/>
            <a:ext cx="2610175" cy="3211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12EFD1-BF88-4416-B8E4-FE60C6EB5852}"/>
              </a:ext>
            </a:extLst>
          </p:cNvPr>
          <p:cNvSpPr txBox="1"/>
          <p:nvPr/>
        </p:nvSpPr>
        <p:spPr>
          <a:xfrm>
            <a:off x="6003403" y="2398471"/>
            <a:ext cx="42517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MABE creates and manages populations of </a:t>
            </a:r>
            <a:r>
              <a:rPr lang="en-US" sz="2400" b="1" dirty="0">
                <a:latin typeface="+mj-lt"/>
              </a:rPr>
              <a:t>evolving digital organisms </a:t>
            </a:r>
            <a:r>
              <a:rPr lang="en-US" sz="2400" dirty="0">
                <a:latin typeface="+mj-lt"/>
              </a:rPr>
              <a:t>which are evaluated in </a:t>
            </a:r>
            <a:r>
              <a:rPr lang="en-US" sz="2400" b="1" dirty="0">
                <a:latin typeface="+mj-lt"/>
              </a:rPr>
              <a:t>worlds</a:t>
            </a:r>
            <a:r>
              <a:rPr lang="en-US" sz="2400" dirty="0">
                <a:latin typeface="+mj-lt"/>
              </a:rPr>
              <a:t>. Using the results of the </a:t>
            </a:r>
            <a:r>
              <a:rPr lang="en-US" sz="2400" b="1" dirty="0">
                <a:latin typeface="+mj-lt"/>
              </a:rPr>
              <a:t>evaluations</a:t>
            </a:r>
            <a:r>
              <a:rPr lang="en-US" sz="2400" dirty="0">
                <a:latin typeface="+mj-lt"/>
              </a:rPr>
              <a:t> new populations are generated by means of natural, artificial, and/or sexual selection</a:t>
            </a:r>
            <a:r>
              <a:rPr lang="en-US" sz="1600" dirty="0">
                <a:latin typeface="+mj-lt"/>
              </a:rPr>
              <a:t>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D4D245-F3DA-46D1-9D94-58CB3146880E}"/>
              </a:ext>
            </a:extLst>
          </p:cNvPr>
          <p:cNvGrpSpPr/>
          <p:nvPr/>
        </p:nvGrpSpPr>
        <p:grpSpPr>
          <a:xfrm>
            <a:off x="6003403" y="613458"/>
            <a:ext cx="3977832" cy="1449728"/>
            <a:chOff x="6003403" y="613458"/>
            <a:chExt cx="3977832" cy="1449728"/>
          </a:xfrm>
        </p:grpSpPr>
        <p:pic>
          <p:nvPicPr>
            <p:cNvPr id="4" name="Picture 3" descr="A picture containing chip, paper, snack food, stationary&#10;&#10;Description automatically generated">
              <a:extLst>
                <a:ext uri="{FF2B5EF4-FFF2-40B4-BE49-F238E27FC236}">
                  <a16:creationId xmlns:a16="http://schemas.microsoft.com/office/drawing/2014/main" id="{6E5295DB-949F-4014-AB41-7D5BBB5E1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3403" y="613458"/>
              <a:ext cx="3977832" cy="144972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9FD5D9-D26F-484B-9AF3-A67696F67E16}"/>
                </a:ext>
              </a:extLst>
            </p:cNvPr>
            <p:cNvSpPr txBox="1"/>
            <p:nvPr/>
          </p:nvSpPr>
          <p:spPr>
            <a:xfrm>
              <a:off x="6956385" y="1041722"/>
              <a:ext cx="21989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pperplate Gothic Light" panose="020E0507020206020404" pitchFamily="34" charset="0"/>
                </a:rPr>
                <a:t>Methodology</a:t>
              </a:r>
              <a:endParaRPr lang="en-US" sz="3200" dirty="0">
                <a:latin typeface="Copperplate Gothic Light" panose="020E05070202060204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9850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FAAFO_illustration (1)">
            <a:hlinkClick r:id="" action="ppaction://media"/>
            <a:extLst>
              <a:ext uri="{FF2B5EF4-FFF2-40B4-BE49-F238E27FC236}">
                <a16:creationId xmlns:a16="http://schemas.microsoft.com/office/drawing/2014/main" id="{01580789-6F9D-4419-957E-2148223908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20255" y="95250"/>
            <a:ext cx="6667500" cy="6667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D3C99F-CD4E-41AA-B01F-930C52703AF3}"/>
              </a:ext>
            </a:extLst>
          </p:cNvPr>
          <p:cNvSpPr txBox="1"/>
          <p:nvPr/>
        </p:nvSpPr>
        <p:spPr>
          <a:xfrm>
            <a:off x="1043077" y="2147982"/>
            <a:ext cx="3307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Agents that can move around sense the environment, communicate, pickup grass, and give grass to other agents.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F90192-EF25-481B-9B77-CF7BB8A37361}"/>
              </a:ext>
            </a:extLst>
          </p:cNvPr>
          <p:cNvSpPr txBox="1"/>
          <p:nvPr/>
        </p:nvSpPr>
        <p:spPr>
          <a:xfrm>
            <a:off x="1043077" y="3860800"/>
            <a:ext cx="2998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How do we evaluate performance?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0AA490-9BD0-4A34-A6A3-0120923BF4AB}"/>
              </a:ext>
            </a:extLst>
          </p:cNvPr>
          <p:cNvGrpSpPr/>
          <p:nvPr/>
        </p:nvGrpSpPr>
        <p:grpSpPr>
          <a:xfrm>
            <a:off x="707984" y="281279"/>
            <a:ext cx="3977832" cy="1449728"/>
            <a:chOff x="6003403" y="613458"/>
            <a:chExt cx="3977832" cy="1449728"/>
          </a:xfrm>
        </p:grpSpPr>
        <p:pic>
          <p:nvPicPr>
            <p:cNvPr id="8" name="Picture 7" descr="A picture containing chip, paper, snack food, stationary&#10;&#10;Description automatically generated">
              <a:extLst>
                <a:ext uri="{FF2B5EF4-FFF2-40B4-BE49-F238E27FC236}">
                  <a16:creationId xmlns:a16="http://schemas.microsoft.com/office/drawing/2014/main" id="{A8C3DA5F-6626-4D45-BF8A-F847BB3BA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3403" y="613458"/>
              <a:ext cx="3977832" cy="144972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919369-D4DC-49FE-B3CB-C6D50E8F8828}"/>
                </a:ext>
              </a:extLst>
            </p:cNvPr>
            <p:cNvSpPr txBox="1"/>
            <p:nvPr/>
          </p:nvSpPr>
          <p:spPr>
            <a:xfrm>
              <a:off x="6956385" y="1041722"/>
              <a:ext cx="1967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pperplate Gothic Light" panose="020E0507020206020404" pitchFamily="34" charset="0"/>
                </a:rPr>
                <a:t>World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546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243D11B-07B9-411B-ABE0-915AF28771DF}"/>
              </a:ext>
            </a:extLst>
          </p:cNvPr>
          <p:cNvGrpSpPr/>
          <p:nvPr/>
        </p:nvGrpSpPr>
        <p:grpSpPr>
          <a:xfrm>
            <a:off x="188520" y="130808"/>
            <a:ext cx="5195105" cy="1687360"/>
            <a:chOff x="6003403" y="613458"/>
            <a:chExt cx="4072360" cy="1449728"/>
          </a:xfrm>
        </p:grpSpPr>
        <p:pic>
          <p:nvPicPr>
            <p:cNvPr id="3" name="Picture 2" descr="A picture containing chip, paper, snack food, stationary&#10;&#10;Description automatically generated">
              <a:extLst>
                <a:ext uri="{FF2B5EF4-FFF2-40B4-BE49-F238E27FC236}">
                  <a16:creationId xmlns:a16="http://schemas.microsoft.com/office/drawing/2014/main" id="{3C015A15-20E0-405D-9635-2B4EF254C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3403" y="613458"/>
              <a:ext cx="3977832" cy="144972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B87FB6-28BC-4DCD-B659-8FB8DE0D8E14}"/>
                </a:ext>
              </a:extLst>
            </p:cNvPr>
            <p:cNvSpPr txBox="1"/>
            <p:nvPr/>
          </p:nvSpPr>
          <p:spPr>
            <a:xfrm>
              <a:off x="6452887" y="1041722"/>
              <a:ext cx="36228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pperplate Gothic Light" panose="020E0507020206020404" pitchFamily="34" charset="0"/>
                </a:rPr>
                <a:t>Selection by objective function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B31EB9-58CC-49FC-ACE1-8F3A1CE46BD2}"/>
              </a:ext>
            </a:extLst>
          </p:cNvPr>
          <p:cNvGrpSpPr/>
          <p:nvPr/>
        </p:nvGrpSpPr>
        <p:grpSpPr>
          <a:xfrm>
            <a:off x="2442502" y="3604653"/>
            <a:ext cx="2508302" cy="542564"/>
            <a:chOff x="1088022" y="2562830"/>
            <a:chExt cx="2508302" cy="5425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99CC3E-83D2-460A-960C-1316EB47FC48}"/>
                </a:ext>
              </a:extLst>
            </p:cNvPr>
            <p:cNvSpPr/>
            <p:nvPr/>
          </p:nvSpPr>
          <p:spPr>
            <a:xfrm>
              <a:off x="1088022" y="2572474"/>
              <a:ext cx="544008" cy="5295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10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AF8826-E015-47EB-A4AF-B9E0FE9539A6}"/>
                </a:ext>
              </a:extLst>
            </p:cNvPr>
            <p:cNvSpPr/>
            <p:nvPr/>
          </p:nvSpPr>
          <p:spPr>
            <a:xfrm>
              <a:off x="1738133" y="2575852"/>
              <a:ext cx="544008" cy="5295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20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6563CD-2119-4FB5-83F2-C8B17A70C510}"/>
                </a:ext>
              </a:extLst>
            </p:cNvPr>
            <p:cNvSpPr/>
            <p:nvPr/>
          </p:nvSpPr>
          <p:spPr>
            <a:xfrm>
              <a:off x="2388245" y="2562830"/>
              <a:ext cx="544008" cy="5295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30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903262-790A-46A5-A959-0CCFFDED0A41}"/>
                </a:ext>
              </a:extLst>
            </p:cNvPr>
            <p:cNvSpPr/>
            <p:nvPr/>
          </p:nvSpPr>
          <p:spPr>
            <a:xfrm>
              <a:off x="3052316" y="2572474"/>
              <a:ext cx="544008" cy="5295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40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6069686-D5AD-48A6-888D-932D8FA53E52}"/>
              </a:ext>
            </a:extLst>
          </p:cNvPr>
          <p:cNvGrpSpPr/>
          <p:nvPr/>
        </p:nvGrpSpPr>
        <p:grpSpPr>
          <a:xfrm>
            <a:off x="5680819" y="932450"/>
            <a:ext cx="2508302" cy="5363693"/>
            <a:chOff x="6305740" y="992880"/>
            <a:chExt cx="2508302" cy="536369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F1439E-B8F8-4018-ADD2-5F48D12EF61F}"/>
                </a:ext>
              </a:extLst>
            </p:cNvPr>
            <p:cNvGrpSpPr/>
            <p:nvPr/>
          </p:nvGrpSpPr>
          <p:grpSpPr>
            <a:xfrm>
              <a:off x="6305740" y="5814009"/>
              <a:ext cx="2508302" cy="542564"/>
              <a:chOff x="1088022" y="2562830"/>
              <a:chExt cx="2508302" cy="542564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B5D34B-9DC4-4690-B6E3-D40C734E2727}"/>
                  </a:ext>
                </a:extLst>
              </p:cNvPr>
              <p:cNvSpPr/>
              <p:nvPr/>
            </p:nvSpPr>
            <p:spPr>
              <a:xfrm>
                <a:off x="1088022" y="2572474"/>
                <a:ext cx="544008" cy="5295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40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06C7FC7-96C5-4C62-84F4-39C71E1FA8F1}"/>
                  </a:ext>
                </a:extLst>
              </p:cNvPr>
              <p:cNvSpPr/>
              <p:nvPr/>
            </p:nvSpPr>
            <p:spPr>
              <a:xfrm>
                <a:off x="1738133" y="2575852"/>
                <a:ext cx="544008" cy="5295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40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C4E2B46-E5BA-4684-A904-3945B5150B70}"/>
                  </a:ext>
                </a:extLst>
              </p:cNvPr>
              <p:cNvSpPr/>
              <p:nvPr/>
            </p:nvSpPr>
            <p:spPr>
              <a:xfrm>
                <a:off x="2388245" y="2562830"/>
                <a:ext cx="544008" cy="5295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40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5A3E43F-BA4D-4BC6-B176-57019887E517}"/>
                  </a:ext>
                </a:extLst>
              </p:cNvPr>
              <p:cNvSpPr/>
              <p:nvPr/>
            </p:nvSpPr>
            <p:spPr>
              <a:xfrm>
                <a:off x="3052316" y="2572474"/>
                <a:ext cx="544008" cy="5295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40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ED9CF78-7A7A-4D80-B1EA-EC096676F2C1}"/>
                </a:ext>
              </a:extLst>
            </p:cNvPr>
            <p:cNvGrpSpPr/>
            <p:nvPr/>
          </p:nvGrpSpPr>
          <p:grpSpPr>
            <a:xfrm>
              <a:off x="6305740" y="2901921"/>
              <a:ext cx="2508302" cy="542564"/>
              <a:chOff x="1088022" y="2562830"/>
              <a:chExt cx="2508302" cy="54256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759D69F-B90F-40D3-91AC-9C99884F5698}"/>
                  </a:ext>
                </a:extLst>
              </p:cNvPr>
              <p:cNvSpPr/>
              <p:nvPr/>
            </p:nvSpPr>
            <p:spPr>
              <a:xfrm>
                <a:off x="1088022" y="2572474"/>
                <a:ext cx="544008" cy="5295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25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63AED77-873D-4571-A534-61C2D6A8C013}"/>
                  </a:ext>
                </a:extLst>
              </p:cNvPr>
              <p:cNvSpPr/>
              <p:nvPr/>
            </p:nvSpPr>
            <p:spPr>
              <a:xfrm>
                <a:off x="1738133" y="2575852"/>
                <a:ext cx="544008" cy="5295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25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651511A-170F-48F9-97CA-0AB3FDFB7282}"/>
                  </a:ext>
                </a:extLst>
              </p:cNvPr>
              <p:cNvSpPr/>
              <p:nvPr/>
            </p:nvSpPr>
            <p:spPr>
              <a:xfrm>
                <a:off x="2388245" y="2562830"/>
                <a:ext cx="544008" cy="5295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25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B4DC753-5BB6-4105-8FF3-8BF99186BDAB}"/>
                  </a:ext>
                </a:extLst>
              </p:cNvPr>
              <p:cNvSpPr/>
              <p:nvPr/>
            </p:nvSpPr>
            <p:spPr>
              <a:xfrm>
                <a:off x="3052316" y="2572474"/>
                <a:ext cx="544008" cy="5295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25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0DCE647-096F-4B55-B591-A9218939792D}"/>
                </a:ext>
              </a:extLst>
            </p:cNvPr>
            <p:cNvGrpSpPr/>
            <p:nvPr/>
          </p:nvGrpSpPr>
          <p:grpSpPr>
            <a:xfrm>
              <a:off x="6305740" y="1572544"/>
              <a:ext cx="2508302" cy="542564"/>
              <a:chOff x="1088022" y="2562830"/>
              <a:chExt cx="2508302" cy="54256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B179A2E-389E-4E41-8422-B4ACCC1F465D}"/>
                  </a:ext>
                </a:extLst>
              </p:cNvPr>
              <p:cNvSpPr/>
              <p:nvPr/>
            </p:nvSpPr>
            <p:spPr>
              <a:xfrm>
                <a:off x="1088022" y="2572474"/>
                <a:ext cx="544008" cy="5295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10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2B3765-0D19-4E1C-A18E-41486F2F51AE}"/>
                  </a:ext>
                </a:extLst>
              </p:cNvPr>
              <p:cNvSpPr/>
              <p:nvPr/>
            </p:nvSpPr>
            <p:spPr>
              <a:xfrm>
                <a:off x="1738133" y="2575852"/>
                <a:ext cx="544008" cy="5295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20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3C5A15D-A29F-432E-8F3B-136A77CA7691}"/>
                  </a:ext>
                </a:extLst>
              </p:cNvPr>
              <p:cNvSpPr/>
              <p:nvPr/>
            </p:nvSpPr>
            <p:spPr>
              <a:xfrm>
                <a:off x="2388245" y="2562830"/>
                <a:ext cx="544008" cy="5295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30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72CC47-2263-449E-8813-53880E33CC60}"/>
                  </a:ext>
                </a:extLst>
              </p:cNvPr>
              <p:cNvSpPr/>
              <p:nvPr/>
            </p:nvSpPr>
            <p:spPr>
              <a:xfrm>
                <a:off x="3052316" y="2572474"/>
                <a:ext cx="544008" cy="5295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40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C5C43CE-5EC8-4F20-9FC1-E64C7855B0A6}"/>
                </a:ext>
              </a:extLst>
            </p:cNvPr>
            <p:cNvGrpSpPr/>
            <p:nvPr/>
          </p:nvGrpSpPr>
          <p:grpSpPr>
            <a:xfrm>
              <a:off x="6305740" y="4375030"/>
              <a:ext cx="2508302" cy="542564"/>
              <a:chOff x="1088022" y="2562830"/>
              <a:chExt cx="2508302" cy="54256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F9C5C4E-2C57-4600-8439-2220438DE067}"/>
                  </a:ext>
                </a:extLst>
              </p:cNvPr>
              <p:cNvSpPr/>
              <p:nvPr/>
            </p:nvSpPr>
            <p:spPr>
              <a:xfrm>
                <a:off x="1088022" y="2572474"/>
                <a:ext cx="544008" cy="5295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10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0E7F597-B573-4A1F-A824-90960BA09F10}"/>
                  </a:ext>
                </a:extLst>
              </p:cNvPr>
              <p:cNvSpPr/>
              <p:nvPr/>
            </p:nvSpPr>
            <p:spPr>
              <a:xfrm>
                <a:off x="1738133" y="2575852"/>
                <a:ext cx="544008" cy="5295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10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40FE7A-7A41-4A63-88CA-2D2F6BE2A411}"/>
                  </a:ext>
                </a:extLst>
              </p:cNvPr>
              <p:cNvSpPr/>
              <p:nvPr/>
            </p:nvSpPr>
            <p:spPr>
              <a:xfrm>
                <a:off x="2388245" y="2562830"/>
                <a:ext cx="544008" cy="5295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10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008BC3B-62B2-481D-86D6-2F7870170C49}"/>
                  </a:ext>
                </a:extLst>
              </p:cNvPr>
              <p:cNvSpPr/>
              <p:nvPr/>
            </p:nvSpPr>
            <p:spPr>
              <a:xfrm>
                <a:off x="3052316" y="2572474"/>
                <a:ext cx="544008" cy="5295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10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AAC1123-772A-4267-B226-B1874314358F}"/>
                </a:ext>
              </a:extLst>
            </p:cNvPr>
            <p:cNvSpPr txBox="1"/>
            <p:nvPr/>
          </p:nvSpPr>
          <p:spPr>
            <a:xfrm>
              <a:off x="6721500" y="992880"/>
              <a:ext cx="1556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Individual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BA6C524-B6A4-4240-80D1-B525ED92E826}"/>
                </a:ext>
              </a:extLst>
            </p:cNvPr>
            <p:cNvSpPr txBox="1"/>
            <p:nvPr/>
          </p:nvSpPr>
          <p:spPr>
            <a:xfrm>
              <a:off x="6849748" y="2385443"/>
              <a:ext cx="1206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Average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4F4844E-034F-4557-916E-5A5F1EED574F}"/>
                </a:ext>
              </a:extLst>
            </p:cNvPr>
            <p:cNvSpPr txBox="1"/>
            <p:nvPr/>
          </p:nvSpPr>
          <p:spPr>
            <a:xfrm>
              <a:off x="6713316" y="3604653"/>
              <a:ext cx="1342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Minimum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2EF257-C1AD-4AE4-9B18-F0D5645DC4CB}"/>
                </a:ext>
              </a:extLst>
            </p:cNvPr>
            <p:cNvSpPr txBox="1"/>
            <p:nvPr/>
          </p:nvSpPr>
          <p:spPr>
            <a:xfrm>
              <a:off x="6834928" y="5198091"/>
              <a:ext cx="1556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Maximum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28AA616-EDB2-4C9F-A3D2-385E783D292C}"/>
              </a:ext>
            </a:extLst>
          </p:cNvPr>
          <p:cNvGrpSpPr/>
          <p:nvPr/>
        </p:nvGrpSpPr>
        <p:grpSpPr>
          <a:xfrm>
            <a:off x="8786595" y="3754327"/>
            <a:ext cx="3044107" cy="1571556"/>
            <a:chOff x="9092344" y="3694402"/>
            <a:chExt cx="3044107" cy="157155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D014C34-2D2D-426B-BF4A-21428EC4A091}"/>
                </a:ext>
              </a:extLst>
            </p:cNvPr>
            <p:cNvGrpSpPr/>
            <p:nvPr/>
          </p:nvGrpSpPr>
          <p:grpSpPr>
            <a:xfrm>
              <a:off x="9092344" y="4161338"/>
              <a:ext cx="3044107" cy="1104620"/>
              <a:chOff x="1886673" y="4384675"/>
              <a:chExt cx="3044107" cy="1104620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C2F51A3-BD8D-4CE7-82CB-DEC4BDC6AF8A}"/>
                  </a:ext>
                </a:extLst>
              </p:cNvPr>
              <p:cNvSpPr/>
              <p:nvPr/>
            </p:nvSpPr>
            <p:spPr>
              <a:xfrm>
                <a:off x="1886673" y="4384675"/>
                <a:ext cx="3044107" cy="11046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E881A54-E1DD-4F21-9DB7-B936A3F288B1}"/>
                  </a:ext>
                </a:extLst>
              </p:cNvPr>
              <p:cNvGrpSpPr/>
              <p:nvPr/>
            </p:nvGrpSpPr>
            <p:grpSpPr>
              <a:xfrm>
                <a:off x="2180863" y="4665703"/>
                <a:ext cx="2508302" cy="542564"/>
                <a:chOff x="1088022" y="2562830"/>
                <a:chExt cx="2508302" cy="542564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6703921-A63B-4C7A-8C29-D336DFE69C27}"/>
                    </a:ext>
                  </a:extLst>
                </p:cNvPr>
                <p:cNvSpPr/>
                <p:nvPr/>
              </p:nvSpPr>
              <p:spPr>
                <a:xfrm>
                  <a:off x="1088022" y="2572474"/>
                  <a:ext cx="544008" cy="529542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023905C-AB7D-45C3-AD87-194AB279DE60}"/>
                    </a:ext>
                  </a:extLst>
                </p:cNvPr>
                <p:cNvSpPr/>
                <p:nvPr/>
              </p:nvSpPr>
              <p:spPr>
                <a:xfrm>
                  <a:off x="1738133" y="2575852"/>
                  <a:ext cx="544008" cy="529542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AC5F4651-E8C9-4B30-8812-4E7DF7A9D73D}"/>
                    </a:ext>
                  </a:extLst>
                </p:cNvPr>
                <p:cNvSpPr/>
                <p:nvPr/>
              </p:nvSpPr>
              <p:spPr>
                <a:xfrm>
                  <a:off x="2388245" y="2562830"/>
                  <a:ext cx="544008" cy="529542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5B21E6BB-937D-4AC7-BBD8-3FFCB991CB7B}"/>
                    </a:ext>
                  </a:extLst>
                </p:cNvPr>
                <p:cNvSpPr/>
                <p:nvPr/>
              </p:nvSpPr>
              <p:spPr>
                <a:xfrm>
                  <a:off x="3052316" y="2572474"/>
                  <a:ext cx="544008" cy="52954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A20A525-E539-4DC1-BB89-C7D399020F42}"/>
                </a:ext>
              </a:extLst>
            </p:cNvPr>
            <p:cNvSpPr txBox="1"/>
            <p:nvPr/>
          </p:nvSpPr>
          <p:spPr>
            <a:xfrm>
              <a:off x="10011978" y="3694402"/>
              <a:ext cx="13973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Not Clone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8C9D882-B308-4499-836C-BBCE365A9732}"/>
              </a:ext>
            </a:extLst>
          </p:cNvPr>
          <p:cNvGrpSpPr/>
          <p:nvPr/>
        </p:nvGrpSpPr>
        <p:grpSpPr>
          <a:xfrm>
            <a:off x="8786595" y="1301782"/>
            <a:ext cx="3044107" cy="1621006"/>
            <a:chOff x="9164703" y="1270143"/>
            <a:chExt cx="3044107" cy="162100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19CCA23-39FC-4E2A-A047-252FF0B32951}"/>
                </a:ext>
              </a:extLst>
            </p:cNvPr>
            <p:cNvSpPr txBox="1"/>
            <p:nvPr/>
          </p:nvSpPr>
          <p:spPr>
            <a:xfrm>
              <a:off x="10011978" y="1270143"/>
              <a:ext cx="1034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Clone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BE659E4-A62F-4AD3-8EE7-D369C9AB981B}"/>
                </a:ext>
              </a:extLst>
            </p:cNvPr>
            <p:cNvGrpSpPr/>
            <p:nvPr/>
          </p:nvGrpSpPr>
          <p:grpSpPr>
            <a:xfrm>
              <a:off x="9164703" y="1786529"/>
              <a:ext cx="3044107" cy="1104620"/>
              <a:chOff x="1925287" y="4382319"/>
              <a:chExt cx="3044107" cy="110462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1C7AD9C8-E560-4BE0-93C2-AFB8AD88255B}"/>
                  </a:ext>
                </a:extLst>
              </p:cNvPr>
              <p:cNvSpPr/>
              <p:nvPr/>
            </p:nvSpPr>
            <p:spPr>
              <a:xfrm>
                <a:off x="1925287" y="4382319"/>
                <a:ext cx="3044107" cy="11046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ADE82D4-C2EF-4ED2-A9C3-99077078FBB4}"/>
                  </a:ext>
                </a:extLst>
              </p:cNvPr>
              <p:cNvGrpSpPr/>
              <p:nvPr/>
            </p:nvGrpSpPr>
            <p:grpSpPr>
              <a:xfrm>
                <a:off x="2180863" y="4665703"/>
                <a:ext cx="2508302" cy="542564"/>
                <a:chOff x="1088022" y="2562830"/>
                <a:chExt cx="2508302" cy="542564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FCD3F87D-6133-4BE4-B77E-7AD471A80B4C}"/>
                    </a:ext>
                  </a:extLst>
                </p:cNvPr>
                <p:cNvSpPr/>
                <p:nvPr/>
              </p:nvSpPr>
              <p:spPr>
                <a:xfrm>
                  <a:off x="1088022" y="2572474"/>
                  <a:ext cx="544008" cy="52954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D56B9A1F-6EF3-4B90-9BBE-61AD07E0F862}"/>
                    </a:ext>
                  </a:extLst>
                </p:cNvPr>
                <p:cNvSpPr/>
                <p:nvPr/>
              </p:nvSpPr>
              <p:spPr>
                <a:xfrm>
                  <a:off x="1738133" y="2575852"/>
                  <a:ext cx="544008" cy="52954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FDC1DB1-4F4F-46D3-B6ED-95CBAAD7F439}"/>
                    </a:ext>
                  </a:extLst>
                </p:cNvPr>
                <p:cNvSpPr/>
                <p:nvPr/>
              </p:nvSpPr>
              <p:spPr>
                <a:xfrm>
                  <a:off x="2388245" y="2562830"/>
                  <a:ext cx="544008" cy="52954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D365CB5A-EE5A-4037-A0B8-DE4DF3303168}"/>
                    </a:ext>
                  </a:extLst>
                </p:cNvPr>
                <p:cNvSpPr/>
                <p:nvPr/>
              </p:nvSpPr>
              <p:spPr>
                <a:xfrm>
                  <a:off x="3052316" y="2572474"/>
                  <a:ext cx="544008" cy="52954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35316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ndoor, night&#10;&#10;Description automatically generated">
            <a:extLst>
              <a:ext uri="{FF2B5EF4-FFF2-40B4-BE49-F238E27FC236}">
                <a16:creationId xmlns:a16="http://schemas.microsoft.com/office/drawing/2014/main" id="{1182CC15-282C-4AC3-9A5D-388EAC2E7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131" y="250067"/>
            <a:ext cx="2398501" cy="273465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B47DB57-8EA8-412A-A23A-0C9F4F4F7432}"/>
              </a:ext>
            </a:extLst>
          </p:cNvPr>
          <p:cNvGrpSpPr/>
          <p:nvPr/>
        </p:nvGrpSpPr>
        <p:grpSpPr>
          <a:xfrm>
            <a:off x="2090192" y="3873278"/>
            <a:ext cx="3068901" cy="2782508"/>
            <a:chOff x="3964078" y="2121291"/>
            <a:chExt cx="2969049" cy="3222505"/>
          </a:xfrm>
        </p:grpSpPr>
        <p:pic>
          <p:nvPicPr>
            <p:cNvPr id="14" name="Picture 13" descr="A picture containing flour&#10;&#10;Description automatically generated">
              <a:extLst>
                <a:ext uri="{FF2B5EF4-FFF2-40B4-BE49-F238E27FC236}">
                  <a16:creationId xmlns:a16="http://schemas.microsoft.com/office/drawing/2014/main" id="{C8EA3F58-321B-46E0-96D9-5E26258D3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4078" y="2121291"/>
              <a:ext cx="2969049" cy="322250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E6C5E9-C816-45EB-94E3-2F662255A7CC}"/>
                </a:ext>
              </a:extLst>
            </p:cNvPr>
            <p:cNvSpPr txBox="1"/>
            <p:nvPr/>
          </p:nvSpPr>
          <p:spPr>
            <a:xfrm>
              <a:off x="4409954" y="2558005"/>
              <a:ext cx="220644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dwardian Script ITC" panose="030303020407070D0804" pitchFamily="66" charset="0"/>
                </a:rPr>
                <a:t>Generation     id            score</a:t>
              </a:r>
            </a:p>
            <a:p>
              <a:pPr marL="342900" indent="-342900">
                <a:buAutoNum type="arabicPlain"/>
              </a:pPr>
              <a:r>
                <a:rPr lang="en-US">
                  <a:latin typeface="Edwardian Script ITC" panose="030303020407070D0804" pitchFamily="66" charset="0"/>
                </a:rPr>
                <a:t>                 1            14</a:t>
              </a:r>
            </a:p>
            <a:p>
              <a:r>
                <a:rPr lang="en-US">
                  <a:latin typeface="Edwardian Script ITC" panose="030303020407070D0804" pitchFamily="66" charset="0"/>
                </a:rPr>
                <a:t>.                         .               .</a:t>
              </a:r>
            </a:p>
            <a:p>
              <a:r>
                <a:rPr lang="en-US">
                  <a:latin typeface="Edwardian Script ITC" panose="030303020407070D0804" pitchFamily="66" charset="0"/>
                </a:rPr>
                <a:t>.                         .                .</a:t>
              </a:r>
            </a:p>
            <a:p>
              <a:r>
                <a:rPr lang="en-US">
                  <a:latin typeface="Edwardian Script ITC" panose="030303020407070D0804" pitchFamily="66" charset="0"/>
                </a:rPr>
                <a:t>.                         .                 .</a:t>
              </a:r>
            </a:p>
            <a:p>
              <a:r>
                <a:rPr lang="en-US">
                  <a:latin typeface="Edwardian Script ITC" panose="030303020407070D0804" pitchFamily="66" charset="0"/>
                </a:rPr>
                <a:t>5000             20000     40</a:t>
              </a:r>
            </a:p>
            <a:p>
              <a:endParaRPr lang="en-US"/>
            </a:p>
            <a:p>
              <a:pPr marL="342900" indent="-342900">
                <a:buAutoNum type="arabicPlain"/>
              </a:pPr>
              <a:endParaRPr lang="en-US"/>
            </a:p>
          </p:txBody>
        </p:sp>
      </p:grpSp>
      <p:pic>
        <p:nvPicPr>
          <p:cNvPr id="22" name="Picture 21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11A98654-BC4B-4EDA-83D1-A07C0668F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48365">
            <a:off x="2831149" y="3006415"/>
            <a:ext cx="818036" cy="8180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058CE00-D92F-480D-B216-06766AFB2A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0522" y="3963589"/>
            <a:ext cx="2276475" cy="2343149"/>
          </a:xfrm>
          <a:prstGeom prst="rect">
            <a:avLst/>
          </a:prstGeom>
        </p:spPr>
      </p:pic>
      <p:pic>
        <p:nvPicPr>
          <p:cNvPr id="33" name="Picture 32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E52E842D-FB9D-47AE-8854-5A8BED97B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753">
            <a:off x="5400789" y="4726146"/>
            <a:ext cx="818036" cy="818036"/>
          </a:xfrm>
          <a:prstGeom prst="rect">
            <a:avLst/>
          </a:prstGeom>
        </p:spPr>
      </p:pic>
      <p:pic>
        <p:nvPicPr>
          <p:cNvPr id="36" name="Picture 35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0EE79A8D-B7F9-46E3-8A3B-C6B1E1AA7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36016">
            <a:off x="7821908" y="3066615"/>
            <a:ext cx="818036" cy="818036"/>
          </a:xfrm>
          <a:prstGeom prst="rect">
            <a:avLst/>
          </a:prstGeom>
        </p:spPr>
      </p:pic>
      <p:pic>
        <p:nvPicPr>
          <p:cNvPr id="38" name="Picture 3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2F465D0-B35D-4D68-82FC-F1B44C5CFB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117" y="420487"/>
            <a:ext cx="3546362" cy="274488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F2CF054-D856-4D5E-B777-6CB315126F07}"/>
              </a:ext>
            </a:extLst>
          </p:cNvPr>
          <p:cNvGrpSpPr/>
          <p:nvPr/>
        </p:nvGrpSpPr>
        <p:grpSpPr>
          <a:xfrm>
            <a:off x="4036300" y="798652"/>
            <a:ext cx="3399360" cy="1192761"/>
            <a:chOff x="6003403" y="613458"/>
            <a:chExt cx="3977832" cy="1449728"/>
          </a:xfrm>
        </p:grpSpPr>
        <p:pic>
          <p:nvPicPr>
            <p:cNvPr id="13" name="Picture 12" descr="A picture containing chip, paper, snack food, stationary&#10;&#10;Description automatically generated">
              <a:extLst>
                <a:ext uri="{FF2B5EF4-FFF2-40B4-BE49-F238E27FC236}">
                  <a16:creationId xmlns:a16="http://schemas.microsoft.com/office/drawing/2014/main" id="{2FC4C29B-26A3-4865-855D-D7E3D14D3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3403" y="613458"/>
              <a:ext cx="3977832" cy="144972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625848-9D58-46B4-88CB-99007E975717}"/>
                </a:ext>
              </a:extLst>
            </p:cNvPr>
            <p:cNvSpPr txBox="1"/>
            <p:nvPr/>
          </p:nvSpPr>
          <p:spPr>
            <a:xfrm>
              <a:off x="6802293" y="1080459"/>
              <a:ext cx="2552832" cy="48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pperplate Gothic Light" panose="020E0507020206020404" pitchFamily="34" charset="0"/>
                </a:rPr>
                <a:t>Methodology</a:t>
              </a:r>
              <a:endParaRPr lang="en-US" sz="3600" dirty="0">
                <a:latin typeface="Copperplate Gothic Light" panose="020E05070202060204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8842D8E-89C0-463F-B82C-8DB10EE2ABBF}"/>
              </a:ext>
            </a:extLst>
          </p:cNvPr>
          <p:cNvSpPr txBox="1"/>
          <p:nvPr/>
        </p:nvSpPr>
        <p:spPr>
          <a:xfrm>
            <a:off x="1388131" y="202214"/>
            <a:ext cx="82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MABE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E22CF7-0B2C-4C62-9772-08EB1EE40304}"/>
              </a:ext>
            </a:extLst>
          </p:cNvPr>
          <p:cNvSpPr txBox="1"/>
          <p:nvPr/>
        </p:nvSpPr>
        <p:spPr>
          <a:xfrm>
            <a:off x="3737288" y="2939549"/>
            <a:ext cx="2457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Three different types of CSV files per experiment per replicate (2400 files)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0E8C17-BC42-406E-B9B5-41211ADAD7F4}"/>
              </a:ext>
            </a:extLst>
          </p:cNvPr>
          <p:cNvSpPr txBox="1"/>
          <p:nvPr/>
        </p:nvSpPr>
        <p:spPr>
          <a:xfrm>
            <a:off x="8826278" y="4802867"/>
            <a:ext cx="245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python codes</a:t>
            </a:r>
          </a:p>
        </p:txBody>
      </p:sp>
    </p:spTree>
    <p:extLst>
      <p:ext uri="{BB962C8B-B14F-4D97-AF65-F5344CB8AC3E}">
        <p14:creationId xmlns:p14="http://schemas.microsoft.com/office/powerpoint/2010/main" val="2628766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48355D8-ED0E-4D4B-9E94-3568AE5B2AEA}"/>
              </a:ext>
            </a:extLst>
          </p:cNvPr>
          <p:cNvGrpSpPr/>
          <p:nvPr/>
        </p:nvGrpSpPr>
        <p:grpSpPr>
          <a:xfrm>
            <a:off x="815900" y="1512740"/>
            <a:ext cx="5474592" cy="2077864"/>
            <a:chOff x="2797951" y="1567356"/>
            <a:chExt cx="5760721" cy="212026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53978F0-B159-4573-BD77-DBA09776E54B}"/>
                </a:ext>
              </a:extLst>
            </p:cNvPr>
            <p:cNvGrpSpPr/>
            <p:nvPr/>
          </p:nvGrpSpPr>
          <p:grpSpPr>
            <a:xfrm>
              <a:off x="2797951" y="1567356"/>
              <a:ext cx="5760721" cy="2120265"/>
              <a:chOff x="0" y="0"/>
              <a:chExt cx="6134100" cy="2258060"/>
            </a:xfrm>
          </p:grpSpPr>
          <p:pic>
            <p:nvPicPr>
              <p:cNvPr id="3" name="Picture 2" descr="Chart, histogram&#10;&#10;Description automatically generated">
                <a:extLst>
                  <a:ext uri="{FF2B5EF4-FFF2-40B4-BE49-F238E27FC236}">
                    <a16:creationId xmlns:a16="http://schemas.microsoft.com/office/drawing/2014/main" id="{7311F851-81ED-48CC-92A7-7A285D9E4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4200" y="0"/>
                <a:ext cx="3009900" cy="2257425"/>
              </a:xfrm>
              <a:prstGeom prst="rect">
                <a:avLst/>
              </a:prstGeom>
            </p:spPr>
          </p:pic>
          <p:pic>
            <p:nvPicPr>
              <p:cNvPr id="4" name="Picture 3" descr="Chart&#10;&#10;Description automatically generated">
                <a:extLst>
                  <a:ext uri="{FF2B5EF4-FFF2-40B4-BE49-F238E27FC236}">
                    <a16:creationId xmlns:a16="http://schemas.microsoft.com/office/drawing/2014/main" id="{99B55656-A6EE-4EF9-A456-9BF39A76F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3007995" cy="2258060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F77F6BE-463B-4C7A-8A39-ED263B580673}"/>
                  </a:ext>
                </a:extLst>
              </p:cNvPr>
              <p:cNvSpPr/>
              <p:nvPr/>
            </p:nvSpPr>
            <p:spPr>
              <a:xfrm>
                <a:off x="3754349" y="25336"/>
                <a:ext cx="1773236" cy="458261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20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Individual | Not Clone</a:t>
                </a: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D96B1A-BD06-4610-8A3E-3FC0BF164C15}"/>
                </a:ext>
              </a:extLst>
            </p:cNvPr>
            <p:cNvSpPr/>
            <p:nvPr/>
          </p:nvSpPr>
          <p:spPr>
            <a:xfrm>
              <a:off x="3409698" y="1591146"/>
              <a:ext cx="1665301" cy="430295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20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Individual | Clone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B242F6-C86F-45F7-8634-8C18EC5CF81E}"/>
              </a:ext>
            </a:extLst>
          </p:cNvPr>
          <p:cNvGrpSpPr/>
          <p:nvPr/>
        </p:nvGrpSpPr>
        <p:grpSpPr>
          <a:xfrm>
            <a:off x="6573027" y="1473286"/>
            <a:ext cx="4965061" cy="2077223"/>
            <a:chOff x="6096000" y="516001"/>
            <a:chExt cx="5760085" cy="21196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C03D1A-36D3-484A-83EE-9CD5977017A9}"/>
                </a:ext>
              </a:extLst>
            </p:cNvPr>
            <p:cNvGrpSpPr/>
            <p:nvPr/>
          </p:nvGrpSpPr>
          <p:grpSpPr>
            <a:xfrm>
              <a:off x="6096000" y="516001"/>
              <a:ext cx="5760085" cy="2119630"/>
              <a:chOff x="0" y="0"/>
              <a:chExt cx="6133853" cy="225742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634C999-35BA-4C66-A88F-36AF8C80E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124447" y="0"/>
                <a:ext cx="3009406" cy="2257425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F4459B1-2A59-4DCE-B657-ED1A8FE77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847"/>
                <a:ext cx="3007995" cy="2256367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ABCD21A-EE3B-49B7-B033-D40A28171317}"/>
                  </a:ext>
                </a:extLst>
              </p:cNvPr>
              <p:cNvSpPr/>
              <p:nvPr/>
            </p:nvSpPr>
            <p:spPr>
              <a:xfrm>
                <a:off x="3754350" y="136780"/>
                <a:ext cx="1773237" cy="439858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20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Mean | Not Clone</a:t>
                </a:r>
                <a:endPara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79578B-D26B-400E-9A81-D0473BCFB9C6}"/>
                </a:ext>
              </a:extLst>
            </p:cNvPr>
            <p:cNvSpPr/>
            <p:nvPr/>
          </p:nvSpPr>
          <p:spPr>
            <a:xfrm>
              <a:off x="6795278" y="617414"/>
              <a:ext cx="1665184" cy="440027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2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Mean | Clone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D7E395-8035-4370-B22D-EC3459FDF926}"/>
              </a:ext>
            </a:extLst>
          </p:cNvPr>
          <p:cNvGrpSpPr/>
          <p:nvPr/>
        </p:nvGrpSpPr>
        <p:grpSpPr>
          <a:xfrm>
            <a:off x="815900" y="4019169"/>
            <a:ext cx="5474591" cy="2185903"/>
            <a:chOff x="764893" y="3797208"/>
            <a:chExt cx="5760085" cy="211963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E39213F-1707-4D37-A6D9-C019359CA2D0}"/>
                </a:ext>
              </a:extLst>
            </p:cNvPr>
            <p:cNvGrpSpPr/>
            <p:nvPr/>
          </p:nvGrpSpPr>
          <p:grpSpPr>
            <a:xfrm>
              <a:off x="764893" y="3797208"/>
              <a:ext cx="5760085" cy="2119630"/>
              <a:chOff x="0" y="0"/>
              <a:chExt cx="6133853" cy="225742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5AF1423-D5BF-49CB-92FE-CBCD566E0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124447" y="0"/>
                <a:ext cx="3009406" cy="225742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E7C31F2A-FB9E-4955-8F47-7E3D72717A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847"/>
                <a:ext cx="3007995" cy="2256366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16DC4EA-6331-4103-BDE4-96C4F1178BB3}"/>
                  </a:ext>
                </a:extLst>
              </p:cNvPr>
              <p:cNvSpPr/>
              <p:nvPr/>
            </p:nvSpPr>
            <p:spPr>
              <a:xfrm>
                <a:off x="3773357" y="0"/>
                <a:ext cx="1773237" cy="314325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20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Maximum | Not Clone</a:t>
                </a:r>
                <a:endPara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2026F8-4354-4EE5-90D3-97C01B23D22C}"/>
                </a:ext>
              </a:extLst>
            </p:cNvPr>
            <p:cNvSpPr/>
            <p:nvPr/>
          </p:nvSpPr>
          <p:spPr>
            <a:xfrm>
              <a:off x="1376482" y="3797208"/>
              <a:ext cx="1665184" cy="295138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2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Maximum | Clone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9BB5C71-E2EE-43D6-8C0F-832DF4C6EE42}"/>
              </a:ext>
            </a:extLst>
          </p:cNvPr>
          <p:cNvGrpSpPr/>
          <p:nvPr/>
        </p:nvGrpSpPr>
        <p:grpSpPr>
          <a:xfrm>
            <a:off x="6573027" y="4019169"/>
            <a:ext cx="4965062" cy="2184878"/>
            <a:chOff x="6575172" y="3783449"/>
            <a:chExt cx="5048329" cy="218487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DD7A21F-3E11-476B-9FCC-DDDA74257F09}"/>
                </a:ext>
              </a:extLst>
            </p:cNvPr>
            <p:cNvGrpSpPr/>
            <p:nvPr/>
          </p:nvGrpSpPr>
          <p:grpSpPr>
            <a:xfrm>
              <a:off x="6575172" y="3783449"/>
              <a:ext cx="5048329" cy="2184878"/>
              <a:chOff x="0" y="0"/>
              <a:chExt cx="6133853" cy="2257424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4D85F7E-2C5A-4D81-8BE6-674418A43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124447" y="0"/>
                <a:ext cx="3009406" cy="2257424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D069EFF-DD9E-479E-8EE6-46D1D0DED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847"/>
                <a:ext cx="3007995" cy="2256366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0B6D0EE-4632-43E1-9899-B8A5065C78A6}"/>
                  </a:ext>
                </a:extLst>
              </p:cNvPr>
              <p:cNvSpPr/>
              <p:nvPr/>
            </p:nvSpPr>
            <p:spPr>
              <a:xfrm>
                <a:off x="3694679" y="0"/>
                <a:ext cx="2119099" cy="451106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20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Minimum | Not Clone</a:t>
                </a:r>
                <a:endParaRPr lang="en-US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697C9D6-4EC7-4269-8A9E-FA0D18EEC17E}"/>
                </a:ext>
              </a:extLst>
            </p:cNvPr>
            <p:cNvSpPr/>
            <p:nvPr/>
          </p:nvSpPr>
          <p:spPr>
            <a:xfrm>
              <a:off x="7140332" y="3800865"/>
              <a:ext cx="1459423" cy="436609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20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Minimum | Clone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0B4730C-6CEC-480F-A0E9-07C2E964F37B}"/>
              </a:ext>
            </a:extLst>
          </p:cNvPr>
          <p:cNvGrpSpPr/>
          <p:nvPr/>
        </p:nvGrpSpPr>
        <p:grpSpPr>
          <a:xfrm>
            <a:off x="3070578" y="150204"/>
            <a:ext cx="2833511" cy="1005446"/>
            <a:chOff x="6003403" y="613458"/>
            <a:chExt cx="2850933" cy="1449728"/>
          </a:xfrm>
        </p:grpSpPr>
        <p:pic>
          <p:nvPicPr>
            <p:cNvPr id="28" name="Picture 27" descr="A picture containing chip, paper, snack food, stationary&#10;&#10;Description automatically generated">
              <a:extLst>
                <a:ext uri="{FF2B5EF4-FFF2-40B4-BE49-F238E27FC236}">
                  <a16:creationId xmlns:a16="http://schemas.microsoft.com/office/drawing/2014/main" id="{C3F10991-52F7-4424-BF16-9C7C39089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3403" y="613458"/>
              <a:ext cx="2850933" cy="144972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18C6CB-0FA3-4129-B97E-8712E3E92422}"/>
                </a:ext>
              </a:extLst>
            </p:cNvPr>
            <p:cNvSpPr txBox="1"/>
            <p:nvPr/>
          </p:nvSpPr>
          <p:spPr>
            <a:xfrm>
              <a:off x="6504972" y="1045934"/>
              <a:ext cx="1670036" cy="576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pperplate Gothic Light" panose="020E0507020206020404" pitchFamily="34" charset="0"/>
                </a:rPr>
                <a:t>Evolution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0553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1F804CFD2F934D91248C1E2B87CBF9" ma:contentTypeVersion="7" ma:contentTypeDescription="Create a new document." ma:contentTypeScope="" ma:versionID="c89e3eb3097e97c7999c2f6f15e8f0a7">
  <xsd:schema xmlns:xsd="http://www.w3.org/2001/XMLSchema" xmlns:xs="http://www.w3.org/2001/XMLSchema" xmlns:p="http://schemas.microsoft.com/office/2006/metadata/properties" xmlns:ns3="4f32f9d8-840e-421a-887e-862afd4724bb" xmlns:ns4="79a52a89-5df1-4a93-92c6-f0a80b2b8fbf" targetNamespace="http://schemas.microsoft.com/office/2006/metadata/properties" ma:root="true" ma:fieldsID="4ef460ce344a8683967d5063c3391cc9" ns3:_="" ns4:_="">
    <xsd:import namespace="4f32f9d8-840e-421a-887e-862afd4724bb"/>
    <xsd:import namespace="79a52a89-5df1-4a93-92c6-f0a80b2b8fb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32f9d8-840e-421a-887e-862afd4724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a52a89-5df1-4a93-92c6-f0a80b2b8fb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FE2972-42B9-45FA-AE20-C4DEAAD001C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608C13-ED05-48FC-9205-E5D266FD0800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4f32f9d8-840e-421a-887e-862afd4724bb"/>
    <ds:schemaRef ds:uri="http://schemas.microsoft.com/office/2006/documentManagement/types"/>
    <ds:schemaRef ds:uri="http://schemas.microsoft.com/office/infopath/2007/PartnerControls"/>
    <ds:schemaRef ds:uri="79a52a89-5df1-4a93-92c6-f0a80b2b8fbf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1617306-152C-4FF9-B79A-27DB7BB44A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32f9d8-840e-421a-887e-862afd4724bb"/>
    <ds:schemaRef ds:uri="79a52a89-5df1-4a93-92c6-f0a80b2b8f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49</TotalTime>
  <Words>748</Words>
  <Application>Microsoft Office PowerPoint</Application>
  <PresentationFormat>Widescreen</PresentationFormat>
  <Paragraphs>170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Copperplate Gothic Light</vt:lpstr>
      <vt:lpstr>Edwardian Script ITC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Bamshad Shirmohammadi</dc:creator>
  <cp:lastModifiedBy>Bamshad Shirmohammadi (Student)</cp:lastModifiedBy>
  <cp:revision>1</cp:revision>
  <dcterms:created xsi:type="dcterms:W3CDTF">2021-01-15T21:43:53Z</dcterms:created>
  <dcterms:modified xsi:type="dcterms:W3CDTF">2021-03-08T12:30:28Z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0x010100D11F804CFD2F934D91248C1E2B87CBF9</vt:lpwstr>
  </property>
</Properties>
</file>